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7" r:id="rId2"/>
    <p:sldId id="256" r:id="rId3"/>
    <p:sldId id="264" r:id="rId4"/>
    <p:sldId id="265" r:id="rId5"/>
    <p:sldId id="267" r:id="rId6"/>
    <p:sldId id="268" r:id="rId7"/>
    <p:sldId id="269" r:id="rId8"/>
    <p:sldId id="270" r:id="rId9"/>
    <p:sldId id="258" r:id="rId10"/>
    <p:sldId id="259" r:id="rId11"/>
    <p:sldId id="260" r:id="rId12"/>
    <p:sldId id="261" r:id="rId13"/>
    <p:sldId id="263" r:id="rId14"/>
    <p:sldId id="271" r:id="rId15"/>
    <p:sldId id="272" r:id="rId16"/>
    <p:sldId id="277" r:id="rId17"/>
    <p:sldId id="274" r:id="rId18"/>
    <p:sldId id="273" r:id="rId19"/>
    <p:sldId id="308" r:id="rId20"/>
    <p:sldId id="304" r:id="rId21"/>
    <p:sldId id="306" r:id="rId22"/>
    <p:sldId id="307" r:id="rId23"/>
    <p:sldId id="275" r:id="rId24"/>
    <p:sldId id="279" r:id="rId25"/>
    <p:sldId id="280" r:id="rId26"/>
    <p:sldId id="281" r:id="rId27"/>
    <p:sldId id="282" r:id="rId28"/>
    <p:sldId id="283" r:id="rId29"/>
    <p:sldId id="284" r:id="rId30"/>
    <p:sldId id="285" r:id="rId31"/>
    <p:sldId id="286" r:id="rId32"/>
    <p:sldId id="288" r:id="rId33"/>
    <p:sldId id="287" r:id="rId34"/>
    <p:sldId id="289" r:id="rId35"/>
    <p:sldId id="290" r:id="rId36"/>
    <p:sldId id="309" r:id="rId37"/>
    <p:sldId id="310" r:id="rId38"/>
    <p:sldId id="311" r:id="rId39"/>
    <p:sldId id="291" r:id="rId40"/>
    <p:sldId id="292" r:id="rId41"/>
    <p:sldId id="293" r:id="rId42"/>
    <p:sldId id="294" r:id="rId43"/>
    <p:sldId id="296" r:id="rId44"/>
    <p:sldId id="313" r:id="rId45"/>
    <p:sldId id="314" r:id="rId46"/>
    <p:sldId id="298" r:id="rId47"/>
    <p:sldId id="299" r:id="rId48"/>
    <p:sldId id="300" r:id="rId49"/>
    <p:sldId id="301" r:id="rId50"/>
    <p:sldId id="302" r:id="rId51"/>
    <p:sldId id="303" r:id="rId52"/>
  </p:sldIdLst>
  <p:sldSz cx="14401800" cy="8101013"/>
  <p:notesSz cx="6858000" cy="9144000"/>
  <p:defaultTextStyle>
    <a:defPPr>
      <a:defRPr lang="pt-BR"/>
    </a:defPPr>
    <a:lvl1pPr marL="0" algn="l" defTabSz="1079906" rtl="0" eaLnBrk="1" latinLnBrk="0" hangingPunct="1">
      <a:defRPr sz="2100" kern="1200">
        <a:solidFill>
          <a:schemeClr val="tx1"/>
        </a:solidFill>
        <a:latin typeface="+mn-lt"/>
        <a:ea typeface="+mn-ea"/>
        <a:cs typeface="+mn-cs"/>
      </a:defRPr>
    </a:lvl1pPr>
    <a:lvl2pPr marL="539953" algn="l" defTabSz="1079906" rtl="0" eaLnBrk="1" latinLnBrk="0" hangingPunct="1">
      <a:defRPr sz="2100" kern="1200">
        <a:solidFill>
          <a:schemeClr val="tx1"/>
        </a:solidFill>
        <a:latin typeface="+mn-lt"/>
        <a:ea typeface="+mn-ea"/>
        <a:cs typeface="+mn-cs"/>
      </a:defRPr>
    </a:lvl2pPr>
    <a:lvl3pPr marL="1079906" algn="l" defTabSz="1079906" rtl="0" eaLnBrk="1" latinLnBrk="0" hangingPunct="1">
      <a:defRPr sz="2100" kern="1200">
        <a:solidFill>
          <a:schemeClr val="tx1"/>
        </a:solidFill>
        <a:latin typeface="+mn-lt"/>
        <a:ea typeface="+mn-ea"/>
        <a:cs typeface="+mn-cs"/>
      </a:defRPr>
    </a:lvl3pPr>
    <a:lvl4pPr marL="1619860" algn="l" defTabSz="1079906" rtl="0" eaLnBrk="1" latinLnBrk="0" hangingPunct="1">
      <a:defRPr sz="2100" kern="1200">
        <a:solidFill>
          <a:schemeClr val="tx1"/>
        </a:solidFill>
        <a:latin typeface="+mn-lt"/>
        <a:ea typeface="+mn-ea"/>
        <a:cs typeface="+mn-cs"/>
      </a:defRPr>
    </a:lvl4pPr>
    <a:lvl5pPr marL="2159813" algn="l" defTabSz="1079906" rtl="0" eaLnBrk="1" latinLnBrk="0" hangingPunct="1">
      <a:defRPr sz="2100" kern="1200">
        <a:solidFill>
          <a:schemeClr val="tx1"/>
        </a:solidFill>
        <a:latin typeface="+mn-lt"/>
        <a:ea typeface="+mn-ea"/>
        <a:cs typeface="+mn-cs"/>
      </a:defRPr>
    </a:lvl5pPr>
    <a:lvl6pPr marL="2699766" algn="l" defTabSz="1079906" rtl="0" eaLnBrk="1" latinLnBrk="0" hangingPunct="1">
      <a:defRPr sz="2100" kern="1200">
        <a:solidFill>
          <a:schemeClr val="tx1"/>
        </a:solidFill>
        <a:latin typeface="+mn-lt"/>
        <a:ea typeface="+mn-ea"/>
        <a:cs typeface="+mn-cs"/>
      </a:defRPr>
    </a:lvl6pPr>
    <a:lvl7pPr marL="3239719" algn="l" defTabSz="1079906" rtl="0" eaLnBrk="1" latinLnBrk="0" hangingPunct="1">
      <a:defRPr sz="2100" kern="1200">
        <a:solidFill>
          <a:schemeClr val="tx1"/>
        </a:solidFill>
        <a:latin typeface="+mn-lt"/>
        <a:ea typeface="+mn-ea"/>
        <a:cs typeface="+mn-cs"/>
      </a:defRPr>
    </a:lvl7pPr>
    <a:lvl8pPr marL="3779672" algn="l" defTabSz="1079906" rtl="0" eaLnBrk="1" latinLnBrk="0" hangingPunct="1">
      <a:defRPr sz="2100" kern="1200">
        <a:solidFill>
          <a:schemeClr val="tx1"/>
        </a:solidFill>
        <a:latin typeface="+mn-lt"/>
        <a:ea typeface="+mn-ea"/>
        <a:cs typeface="+mn-cs"/>
      </a:defRPr>
    </a:lvl8pPr>
    <a:lvl9pPr marL="4319626" algn="l" defTabSz="1079906"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CABD0"/>
    <a:srgbClr val="385D8A"/>
    <a:srgbClr val="E4D2A0"/>
    <a:srgbClr val="FFFFFF"/>
    <a:srgbClr val="FFCF00"/>
    <a:srgbClr val="E2A700"/>
    <a:srgbClr val="9E0000"/>
    <a:srgbClr val="326D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432" y="-780"/>
      </p:cViewPr>
      <p:guideLst>
        <p:guide orient="horz" pos="2552"/>
        <p:guide pos="4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1B5AD2-6B64-4A37-9977-FF2CAEF382F1}" type="datetimeFigureOut">
              <a:rPr lang="pt-BR" smtClean="0"/>
              <a:t>06/02/2018</a:t>
            </a:fld>
            <a:endParaRPr lang="pt-BR"/>
          </a:p>
        </p:txBody>
      </p:sp>
      <p:sp>
        <p:nvSpPr>
          <p:cNvPr id="4" name="Espaço Reservado para Imagem de Slide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CEF7461-4F6F-4C81-AD52-3CEDC826E4F1}" type="slidenum">
              <a:rPr lang="pt-BR" smtClean="0"/>
              <a:t>‹nº›</a:t>
            </a:fld>
            <a:endParaRPr lang="pt-BR"/>
          </a:p>
        </p:txBody>
      </p:sp>
    </p:spTree>
    <p:extLst>
      <p:ext uri="{BB962C8B-B14F-4D97-AF65-F5344CB8AC3E}">
        <p14:creationId xmlns:p14="http://schemas.microsoft.com/office/powerpoint/2010/main" val="2061646758"/>
      </p:ext>
    </p:extLst>
  </p:cSld>
  <p:clrMap bg1="lt1" tx1="dk1" bg2="lt2" tx2="dk2" accent1="accent1" accent2="accent2" accent3="accent3" accent4="accent4" accent5="accent5" accent6="accent6" hlink="hlink" folHlink="folHlink"/>
  <p:notesStyle>
    <a:lvl1pPr marL="0" algn="l" defTabSz="1079906" rtl="0" eaLnBrk="1" latinLnBrk="0" hangingPunct="1">
      <a:defRPr sz="1400" kern="1200">
        <a:solidFill>
          <a:schemeClr val="tx1"/>
        </a:solidFill>
        <a:latin typeface="+mn-lt"/>
        <a:ea typeface="+mn-ea"/>
        <a:cs typeface="+mn-cs"/>
      </a:defRPr>
    </a:lvl1pPr>
    <a:lvl2pPr marL="539953" algn="l" defTabSz="1079906" rtl="0" eaLnBrk="1" latinLnBrk="0" hangingPunct="1">
      <a:defRPr sz="1400" kern="1200">
        <a:solidFill>
          <a:schemeClr val="tx1"/>
        </a:solidFill>
        <a:latin typeface="+mn-lt"/>
        <a:ea typeface="+mn-ea"/>
        <a:cs typeface="+mn-cs"/>
      </a:defRPr>
    </a:lvl2pPr>
    <a:lvl3pPr marL="1079906" algn="l" defTabSz="1079906" rtl="0" eaLnBrk="1" latinLnBrk="0" hangingPunct="1">
      <a:defRPr sz="1400" kern="1200">
        <a:solidFill>
          <a:schemeClr val="tx1"/>
        </a:solidFill>
        <a:latin typeface="+mn-lt"/>
        <a:ea typeface="+mn-ea"/>
        <a:cs typeface="+mn-cs"/>
      </a:defRPr>
    </a:lvl3pPr>
    <a:lvl4pPr marL="1619860" algn="l" defTabSz="1079906" rtl="0" eaLnBrk="1" latinLnBrk="0" hangingPunct="1">
      <a:defRPr sz="1400" kern="1200">
        <a:solidFill>
          <a:schemeClr val="tx1"/>
        </a:solidFill>
        <a:latin typeface="+mn-lt"/>
        <a:ea typeface="+mn-ea"/>
        <a:cs typeface="+mn-cs"/>
      </a:defRPr>
    </a:lvl4pPr>
    <a:lvl5pPr marL="2159813" algn="l" defTabSz="1079906" rtl="0" eaLnBrk="1" latinLnBrk="0" hangingPunct="1">
      <a:defRPr sz="1400" kern="1200">
        <a:solidFill>
          <a:schemeClr val="tx1"/>
        </a:solidFill>
        <a:latin typeface="+mn-lt"/>
        <a:ea typeface="+mn-ea"/>
        <a:cs typeface="+mn-cs"/>
      </a:defRPr>
    </a:lvl5pPr>
    <a:lvl6pPr marL="2699766" algn="l" defTabSz="1079906" rtl="0" eaLnBrk="1" latinLnBrk="0" hangingPunct="1">
      <a:defRPr sz="1400" kern="1200">
        <a:solidFill>
          <a:schemeClr val="tx1"/>
        </a:solidFill>
        <a:latin typeface="+mn-lt"/>
        <a:ea typeface="+mn-ea"/>
        <a:cs typeface="+mn-cs"/>
      </a:defRPr>
    </a:lvl6pPr>
    <a:lvl7pPr marL="3239719" algn="l" defTabSz="1079906" rtl="0" eaLnBrk="1" latinLnBrk="0" hangingPunct="1">
      <a:defRPr sz="1400" kern="1200">
        <a:solidFill>
          <a:schemeClr val="tx1"/>
        </a:solidFill>
        <a:latin typeface="+mn-lt"/>
        <a:ea typeface="+mn-ea"/>
        <a:cs typeface="+mn-cs"/>
      </a:defRPr>
    </a:lvl7pPr>
    <a:lvl8pPr marL="3779672" algn="l" defTabSz="1079906" rtl="0" eaLnBrk="1" latinLnBrk="0" hangingPunct="1">
      <a:defRPr sz="1400" kern="1200">
        <a:solidFill>
          <a:schemeClr val="tx1"/>
        </a:solidFill>
        <a:latin typeface="+mn-lt"/>
        <a:ea typeface="+mn-ea"/>
        <a:cs typeface="+mn-cs"/>
      </a:defRPr>
    </a:lvl8pPr>
    <a:lvl9pPr marL="4319626" algn="l" defTabSz="107990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11</a:t>
            </a:fld>
            <a:endParaRPr lang="pt-BR"/>
          </a:p>
        </p:txBody>
      </p:sp>
    </p:spTree>
    <p:extLst>
      <p:ext uri="{BB962C8B-B14F-4D97-AF65-F5344CB8AC3E}">
        <p14:creationId xmlns:p14="http://schemas.microsoft.com/office/powerpoint/2010/main" val="2863475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42</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44</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45</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46</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47</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48</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49</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50</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51</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33</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34</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35</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36</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37</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39</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40</a:t>
            </a:fld>
            <a:endParaRPr lang="pt-BR"/>
          </a:p>
        </p:txBody>
      </p:sp>
    </p:spTree>
    <p:extLst>
      <p:ext uri="{BB962C8B-B14F-4D97-AF65-F5344CB8AC3E}">
        <p14:creationId xmlns:p14="http://schemas.microsoft.com/office/powerpoint/2010/main" val="2722035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3CEF7461-4F6F-4C81-AD52-3CEDC826E4F1}" type="slidenum">
              <a:rPr lang="pt-BR" smtClean="0"/>
              <a:t>41</a:t>
            </a:fld>
            <a:endParaRPr lang="pt-BR"/>
          </a:p>
        </p:txBody>
      </p:sp>
    </p:spTree>
    <p:extLst>
      <p:ext uri="{BB962C8B-B14F-4D97-AF65-F5344CB8AC3E}">
        <p14:creationId xmlns:p14="http://schemas.microsoft.com/office/powerpoint/2010/main" val="2722035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080136" y="2516567"/>
            <a:ext cx="12241530" cy="1736467"/>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2160270" y="4590574"/>
            <a:ext cx="10081261" cy="2070259"/>
          </a:xfrm>
        </p:spPr>
        <p:txBody>
          <a:bodyPr/>
          <a:lstStyle>
            <a:lvl1pPr marL="0" indent="0" algn="ctr">
              <a:buNone/>
              <a:defRPr>
                <a:solidFill>
                  <a:schemeClr val="tx1">
                    <a:tint val="75000"/>
                  </a:schemeClr>
                </a:solidFill>
              </a:defRPr>
            </a:lvl1pPr>
            <a:lvl2pPr marL="539953" indent="0" algn="ctr">
              <a:buNone/>
              <a:defRPr>
                <a:solidFill>
                  <a:schemeClr val="tx1">
                    <a:tint val="75000"/>
                  </a:schemeClr>
                </a:solidFill>
              </a:defRPr>
            </a:lvl2pPr>
            <a:lvl3pPr marL="1079906" indent="0" algn="ctr">
              <a:buNone/>
              <a:defRPr>
                <a:solidFill>
                  <a:schemeClr val="tx1">
                    <a:tint val="75000"/>
                  </a:schemeClr>
                </a:solidFill>
              </a:defRPr>
            </a:lvl3pPr>
            <a:lvl4pPr marL="1619860" indent="0" algn="ctr">
              <a:buNone/>
              <a:defRPr>
                <a:solidFill>
                  <a:schemeClr val="tx1">
                    <a:tint val="75000"/>
                  </a:schemeClr>
                </a:solidFill>
              </a:defRPr>
            </a:lvl4pPr>
            <a:lvl5pPr marL="2159813" indent="0" algn="ctr">
              <a:buNone/>
              <a:defRPr>
                <a:solidFill>
                  <a:schemeClr val="tx1">
                    <a:tint val="75000"/>
                  </a:schemeClr>
                </a:solidFill>
              </a:defRPr>
            </a:lvl5pPr>
            <a:lvl6pPr marL="2699766" indent="0" algn="ctr">
              <a:buNone/>
              <a:defRPr>
                <a:solidFill>
                  <a:schemeClr val="tx1">
                    <a:tint val="75000"/>
                  </a:schemeClr>
                </a:solidFill>
              </a:defRPr>
            </a:lvl6pPr>
            <a:lvl7pPr marL="3239719" indent="0" algn="ctr">
              <a:buNone/>
              <a:defRPr>
                <a:solidFill>
                  <a:schemeClr val="tx1">
                    <a:tint val="75000"/>
                  </a:schemeClr>
                </a:solidFill>
              </a:defRPr>
            </a:lvl7pPr>
            <a:lvl8pPr marL="3779672" indent="0" algn="ctr">
              <a:buNone/>
              <a:defRPr>
                <a:solidFill>
                  <a:schemeClr val="tx1">
                    <a:tint val="75000"/>
                  </a:schemeClr>
                </a:solidFill>
              </a:defRPr>
            </a:lvl8pPr>
            <a:lvl9pPr marL="4319626"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3381426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29397951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10441305" y="324418"/>
            <a:ext cx="3240405" cy="6912114"/>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720090" y="324418"/>
            <a:ext cx="9481185" cy="6912114"/>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2152039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13447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1137644" y="5205653"/>
            <a:ext cx="12241530" cy="1608951"/>
          </a:xfrm>
        </p:spPr>
        <p:txBody>
          <a:bodyPr anchor="t"/>
          <a:lstStyle>
            <a:lvl1pPr algn="l">
              <a:defRPr sz="47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1137644" y="3433556"/>
            <a:ext cx="12241530" cy="1772096"/>
          </a:xfrm>
        </p:spPr>
        <p:txBody>
          <a:bodyPr anchor="b"/>
          <a:lstStyle>
            <a:lvl1pPr marL="0" indent="0">
              <a:buNone/>
              <a:defRPr sz="2400">
                <a:solidFill>
                  <a:schemeClr val="tx1">
                    <a:tint val="75000"/>
                  </a:schemeClr>
                </a:solidFill>
              </a:defRPr>
            </a:lvl1pPr>
            <a:lvl2pPr marL="539953" indent="0">
              <a:buNone/>
              <a:defRPr sz="2100">
                <a:solidFill>
                  <a:schemeClr val="tx1">
                    <a:tint val="75000"/>
                  </a:schemeClr>
                </a:solidFill>
              </a:defRPr>
            </a:lvl2pPr>
            <a:lvl3pPr marL="1079906" indent="0">
              <a:buNone/>
              <a:defRPr sz="1900">
                <a:solidFill>
                  <a:schemeClr val="tx1">
                    <a:tint val="75000"/>
                  </a:schemeClr>
                </a:solidFill>
              </a:defRPr>
            </a:lvl3pPr>
            <a:lvl4pPr marL="1619860" indent="0">
              <a:buNone/>
              <a:defRPr sz="1700">
                <a:solidFill>
                  <a:schemeClr val="tx1">
                    <a:tint val="75000"/>
                  </a:schemeClr>
                </a:solidFill>
              </a:defRPr>
            </a:lvl4pPr>
            <a:lvl5pPr marL="2159813" indent="0">
              <a:buNone/>
              <a:defRPr sz="1700">
                <a:solidFill>
                  <a:schemeClr val="tx1">
                    <a:tint val="75000"/>
                  </a:schemeClr>
                </a:solidFill>
              </a:defRPr>
            </a:lvl5pPr>
            <a:lvl6pPr marL="2699766" indent="0">
              <a:buNone/>
              <a:defRPr sz="1700">
                <a:solidFill>
                  <a:schemeClr val="tx1">
                    <a:tint val="75000"/>
                  </a:schemeClr>
                </a:solidFill>
              </a:defRPr>
            </a:lvl6pPr>
            <a:lvl7pPr marL="3239719" indent="0">
              <a:buNone/>
              <a:defRPr sz="1700">
                <a:solidFill>
                  <a:schemeClr val="tx1">
                    <a:tint val="75000"/>
                  </a:schemeClr>
                </a:solidFill>
              </a:defRPr>
            </a:lvl7pPr>
            <a:lvl8pPr marL="3779672" indent="0">
              <a:buNone/>
              <a:defRPr sz="1700">
                <a:solidFill>
                  <a:schemeClr val="tx1">
                    <a:tint val="75000"/>
                  </a:schemeClr>
                </a:solidFill>
              </a:defRPr>
            </a:lvl8pPr>
            <a:lvl9pPr marL="4319626" indent="0">
              <a:buNone/>
              <a:defRPr sz="17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7642371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720090" y="1890238"/>
            <a:ext cx="6360795" cy="5346294"/>
          </a:xfrm>
        </p:spPr>
        <p:txBody>
          <a:bodyPr/>
          <a:lstStyle>
            <a:lvl1pPr>
              <a:defRPr sz="33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7320915" y="1890238"/>
            <a:ext cx="6360795" cy="5346294"/>
          </a:xfrm>
        </p:spPr>
        <p:txBody>
          <a:bodyPr/>
          <a:lstStyle>
            <a:lvl1pPr>
              <a:defRPr sz="3300"/>
            </a:lvl1pPr>
            <a:lvl2pPr>
              <a:defRPr sz="2800"/>
            </a:lvl2pPr>
            <a:lvl3pPr>
              <a:defRPr sz="2400"/>
            </a:lvl3pPr>
            <a:lvl4pPr>
              <a:defRPr sz="2100"/>
            </a:lvl4pPr>
            <a:lvl5pPr>
              <a:defRPr sz="2100"/>
            </a:lvl5pPr>
            <a:lvl6pPr>
              <a:defRPr sz="2100"/>
            </a:lvl6pPr>
            <a:lvl7pPr>
              <a:defRPr sz="2100"/>
            </a:lvl7pPr>
            <a:lvl8pPr>
              <a:defRPr sz="2100"/>
            </a:lvl8pPr>
            <a:lvl9pPr>
              <a:defRPr sz="21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88FEF565-15F1-4220-B781-F780BA328396}" type="datetimeFigureOut">
              <a:rPr lang="pt-BR" smtClean="0"/>
              <a:t>06/02/2018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3712201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720090" y="1813352"/>
            <a:ext cx="6363296" cy="755719"/>
          </a:xfrm>
        </p:spPr>
        <p:txBody>
          <a:bodyPr anchor="b"/>
          <a:lstStyle>
            <a:lvl1pPr marL="0" indent="0">
              <a:buNone/>
              <a:defRPr sz="2800" b="1"/>
            </a:lvl1pPr>
            <a:lvl2pPr marL="539953" indent="0">
              <a:buNone/>
              <a:defRPr sz="2400" b="1"/>
            </a:lvl2pPr>
            <a:lvl3pPr marL="1079906" indent="0">
              <a:buNone/>
              <a:defRPr sz="2100" b="1"/>
            </a:lvl3pPr>
            <a:lvl4pPr marL="1619860" indent="0">
              <a:buNone/>
              <a:defRPr sz="1900" b="1"/>
            </a:lvl4pPr>
            <a:lvl5pPr marL="2159813" indent="0">
              <a:buNone/>
              <a:defRPr sz="1900" b="1"/>
            </a:lvl5pPr>
            <a:lvl6pPr marL="2699766" indent="0">
              <a:buNone/>
              <a:defRPr sz="1900" b="1"/>
            </a:lvl6pPr>
            <a:lvl7pPr marL="3239719" indent="0">
              <a:buNone/>
              <a:defRPr sz="1900" b="1"/>
            </a:lvl7pPr>
            <a:lvl8pPr marL="3779672" indent="0">
              <a:buNone/>
              <a:defRPr sz="1900" b="1"/>
            </a:lvl8pPr>
            <a:lvl9pPr marL="4319626" indent="0">
              <a:buNone/>
              <a:defRPr sz="1900" b="1"/>
            </a:lvl9pPr>
          </a:lstStyle>
          <a:p>
            <a:pPr lvl="0"/>
            <a:r>
              <a:rPr lang="pt-BR" smtClean="0"/>
              <a:t>Clique para editar o texto mestre</a:t>
            </a:r>
          </a:p>
        </p:txBody>
      </p:sp>
      <p:sp>
        <p:nvSpPr>
          <p:cNvPr id="4" name="Espaço Reservado para Conteúdo 3"/>
          <p:cNvSpPr>
            <a:spLocks noGrp="1"/>
          </p:cNvSpPr>
          <p:nvPr>
            <p:ph sz="half" idx="2"/>
          </p:nvPr>
        </p:nvSpPr>
        <p:spPr>
          <a:xfrm>
            <a:off x="720090" y="2569071"/>
            <a:ext cx="6363296" cy="4667459"/>
          </a:xfrm>
        </p:spPr>
        <p:txBody>
          <a:bodyPr/>
          <a:lstStyle>
            <a:lvl1pPr>
              <a:defRPr sz="28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7315916" y="1813352"/>
            <a:ext cx="6365796" cy="755719"/>
          </a:xfrm>
        </p:spPr>
        <p:txBody>
          <a:bodyPr anchor="b"/>
          <a:lstStyle>
            <a:lvl1pPr marL="0" indent="0">
              <a:buNone/>
              <a:defRPr sz="2800" b="1"/>
            </a:lvl1pPr>
            <a:lvl2pPr marL="539953" indent="0">
              <a:buNone/>
              <a:defRPr sz="2400" b="1"/>
            </a:lvl2pPr>
            <a:lvl3pPr marL="1079906" indent="0">
              <a:buNone/>
              <a:defRPr sz="2100" b="1"/>
            </a:lvl3pPr>
            <a:lvl4pPr marL="1619860" indent="0">
              <a:buNone/>
              <a:defRPr sz="1900" b="1"/>
            </a:lvl4pPr>
            <a:lvl5pPr marL="2159813" indent="0">
              <a:buNone/>
              <a:defRPr sz="1900" b="1"/>
            </a:lvl5pPr>
            <a:lvl6pPr marL="2699766" indent="0">
              <a:buNone/>
              <a:defRPr sz="1900" b="1"/>
            </a:lvl6pPr>
            <a:lvl7pPr marL="3239719" indent="0">
              <a:buNone/>
              <a:defRPr sz="1900" b="1"/>
            </a:lvl7pPr>
            <a:lvl8pPr marL="3779672" indent="0">
              <a:buNone/>
              <a:defRPr sz="1900" b="1"/>
            </a:lvl8pPr>
            <a:lvl9pPr marL="4319626" indent="0">
              <a:buNone/>
              <a:defRPr sz="1900" b="1"/>
            </a:lvl9pPr>
          </a:lstStyle>
          <a:p>
            <a:pPr lvl="0"/>
            <a:r>
              <a:rPr lang="pt-BR" smtClean="0"/>
              <a:t>Clique para editar o texto mestre</a:t>
            </a:r>
          </a:p>
        </p:txBody>
      </p:sp>
      <p:sp>
        <p:nvSpPr>
          <p:cNvPr id="6" name="Espaço Reservado para Conteúdo 5"/>
          <p:cNvSpPr>
            <a:spLocks noGrp="1"/>
          </p:cNvSpPr>
          <p:nvPr>
            <p:ph sz="quarter" idx="4"/>
          </p:nvPr>
        </p:nvSpPr>
        <p:spPr>
          <a:xfrm>
            <a:off x="7315916" y="2569071"/>
            <a:ext cx="6365796" cy="4667459"/>
          </a:xfrm>
        </p:spPr>
        <p:txBody>
          <a:bodyPr/>
          <a:lstStyle>
            <a:lvl1pPr>
              <a:defRPr sz="2800"/>
            </a:lvl1pPr>
            <a:lvl2pPr>
              <a:defRPr sz="2400"/>
            </a:lvl2pPr>
            <a:lvl3pPr>
              <a:defRPr sz="2100"/>
            </a:lvl3pPr>
            <a:lvl4pPr>
              <a:defRPr sz="1900"/>
            </a:lvl4pPr>
            <a:lvl5pPr>
              <a:defRPr sz="1900"/>
            </a:lvl5pPr>
            <a:lvl6pPr>
              <a:defRPr sz="1900"/>
            </a:lvl6pPr>
            <a:lvl7pPr>
              <a:defRPr sz="1900"/>
            </a:lvl7pPr>
            <a:lvl8pPr>
              <a:defRPr sz="1900"/>
            </a:lvl8pPr>
            <a:lvl9pPr>
              <a:defRPr sz="19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88FEF565-15F1-4220-B781-F780BA328396}" type="datetimeFigureOut">
              <a:rPr lang="pt-BR" smtClean="0"/>
              <a:t>06/02/2018</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2261038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88FEF565-15F1-4220-B781-F780BA328396}" type="datetimeFigureOut">
              <a:rPr lang="pt-BR" smtClean="0"/>
              <a:t>06/02/2018</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51302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88FEF565-15F1-4220-B781-F780BA328396}" type="datetimeFigureOut">
              <a:rPr lang="pt-BR" smtClean="0"/>
              <a:t>06/02/2018</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873920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720091" y="322540"/>
            <a:ext cx="4738094" cy="1372672"/>
          </a:xfrm>
        </p:spPr>
        <p:txBody>
          <a:bodyPr anchor="b"/>
          <a:lstStyle>
            <a:lvl1pPr algn="l">
              <a:defRPr sz="2400" b="1"/>
            </a:lvl1pPr>
          </a:lstStyle>
          <a:p>
            <a:r>
              <a:rPr lang="pt-BR" smtClean="0"/>
              <a:t>Clique para editar o título mestre</a:t>
            </a:r>
            <a:endParaRPr lang="pt-BR"/>
          </a:p>
        </p:txBody>
      </p:sp>
      <p:sp>
        <p:nvSpPr>
          <p:cNvPr id="3" name="Espaço Reservado para Conteúdo 2"/>
          <p:cNvSpPr>
            <a:spLocks noGrp="1"/>
          </p:cNvSpPr>
          <p:nvPr>
            <p:ph idx="1"/>
          </p:nvPr>
        </p:nvSpPr>
        <p:spPr>
          <a:xfrm>
            <a:off x="5630703" y="322542"/>
            <a:ext cx="8051007" cy="6913990"/>
          </a:xfrm>
        </p:spPr>
        <p:txBody>
          <a:bodyPr/>
          <a:lstStyle>
            <a:lvl1pPr>
              <a:defRPr sz="3800"/>
            </a:lvl1pPr>
            <a:lvl2pPr>
              <a:defRPr sz="3300"/>
            </a:lvl2pPr>
            <a:lvl3pPr>
              <a:defRPr sz="2800"/>
            </a:lvl3pPr>
            <a:lvl4pPr>
              <a:defRPr sz="2400"/>
            </a:lvl4pPr>
            <a:lvl5pPr>
              <a:defRPr sz="2400"/>
            </a:lvl5pPr>
            <a:lvl6pPr>
              <a:defRPr sz="2400"/>
            </a:lvl6pPr>
            <a:lvl7pPr>
              <a:defRPr sz="2400"/>
            </a:lvl7pPr>
            <a:lvl8pPr>
              <a:defRPr sz="2400"/>
            </a:lvl8pPr>
            <a:lvl9pPr>
              <a:defRPr sz="24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720091" y="1695214"/>
            <a:ext cx="4738094" cy="5541319"/>
          </a:xfrm>
        </p:spPr>
        <p:txBody>
          <a:bodyPr/>
          <a:lstStyle>
            <a:lvl1pPr marL="0" indent="0">
              <a:buNone/>
              <a:defRPr sz="1700"/>
            </a:lvl1pPr>
            <a:lvl2pPr marL="539953" indent="0">
              <a:buNone/>
              <a:defRPr sz="1400"/>
            </a:lvl2pPr>
            <a:lvl3pPr marL="1079906" indent="0">
              <a:buNone/>
              <a:defRPr sz="1200"/>
            </a:lvl3pPr>
            <a:lvl4pPr marL="1619860" indent="0">
              <a:buNone/>
              <a:defRPr sz="1100"/>
            </a:lvl4pPr>
            <a:lvl5pPr marL="2159813" indent="0">
              <a:buNone/>
              <a:defRPr sz="1100"/>
            </a:lvl5pPr>
            <a:lvl6pPr marL="2699766" indent="0">
              <a:buNone/>
              <a:defRPr sz="1100"/>
            </a:lvl6pPr>
            <a:lvl7pPr marL="3239719" indent="0">
              <a:buNone/>
              <a:defRPr sz="1100"/>
            </a:lvl7pPr>
            <a:lvl8pPr marL="3779672" indent="0">
              <a:buNone/>
              <a:defRPr sz="1100"/>
            </a:lvl8pPr>
            <a:lvl9pPr marL="4319626" indent="0">
              <a:buNone/>
              <a:defRPr sz="11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88FEF565-15F1-4220-B781-F780BA328396}" type="datetimeFigureOut">
              <a:rPr lang="pt-BR" smtClean="0"/>
              <a:t>06/02/2018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28361963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2822855" y="5670709"/>
            <a:ext cx="8641080" cy="669459"/>
          </a:xfrm>
        </p:spPr>
        <p:txBody>
          <a:bodyPr anchor="b"/>
          <a:lstStyle>
            <a:lvl1pPr algn="l">
              <a:defRPr sz="24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2822855" y="723840"/>
            <a:ext cx="8641080" cy="4860608"/>
          </a:xfrm>
        </p:spPr>
        <p:txBody>
          <a:bodyPr/>
          <a:lstStyle>
            <a:lvl1pPr marL="0" indent="0">
              <a:buNone/>
              <a:defRPr sz="3800"/>
            </a:lvl1pPr>
            <a:lvl2pPr marL="539953" indent="0">
              <a:buNone/>
              <a:defRPr sz="3300"/>
            </a:lvl2pPr>
            <a:lvl3pPr marL="1079906" indent="0">
              <a:buNone/>
              <a:defRPr sz="2800"/>
            </a:lvl3pPr>
            <a:lvl4pPr marL="1619860" indent="0">
              <a:buNone/>
              <a:defRPr sz="2400"/>
            </a:lvl4pPr>
            <a:lvl5pPr marL="2159813" indent="0">
              <a:buNone/>
              <a:defRPr sz="2400"/>
            </a:lvl5pPr>
            <a:lvl6pPr marL="2699766" indent="0">
              <a:buNone/>
              <a:defRPr sz="2400"/>
            </a:lvl6pPr>
            <a:lvl7pPr marL="3239719" indent="0">
              <a:buNone/>
              <a:defRPr sz="2400"/>
            </a:lvl7pPr>
            <a:lvl8pPr marL="3779672" indent="0">
              <a:buNone/>
              <a:defRPr sz="2400"/>
            </a:lvl8pPr>
            <a:lvl9pPr marL="4319626" indent="0">
              <a:buNone/>
              <a:defRPr sz="2400"/>
            </a:lvl9pPr>
          </a:lstStyle>
          <a:p>
            <a:endParaRPr lang="pt-BR"/>
          </a:p>
        </p:txBody>
      </p:sp>
      <p:sp>
        <p:nvSpPr>
          <p:cNvPr id="4" name="Espaço Reservado para Texto 3"/>
          <p:cNvSpPr>
            <a:spLocks noGrp="1"/>
          </p:cNvSpPr>
          <p:nvPr>
            <p:ph type="body" sz="half" idx="2"/>
          </p:nvPr>
        </p:nvSpPr>
        <p:spPr>
          <a:xfrm>
            <a:off x="2822855" y="6340169"/>
            <a:ext cx="8641080" cy="950743"/>
          </a:xfrm>
        </p:spPr>
        <p:txBody>
          <a:bodyPr/>
          <a:lstStyle>
            <a:lvl1pPr marL="0" indent="0">
              <a:buNone/>
              <a:defRPr sz="1700"/>
            </a:lvl1pPr>
            <a:lvl2pPr marL="539953" indent="0">
              <a:buNone/>
              <a:defRPr sz="1400"/>
            </a:lvl2pPr>
            <a:lvl3pPr marL="1079906" indent="0">
              <a:buNone/>
              <a:defRPr sz="1200"/>
            </a:lvl3pPr>
            <a:lvl4pPr marL="1619860" indent="0">
              <a:buNone/>
              <a:defRPr sz="1100"/>
            </a:lvl4pPr>
            <a:lvl5pPr marL="2159813" indent="0">
              <a:buNone/>
              <a:defRPr sz="1100"/>
            </a:lvl5pPr>
            <a:lvl6pPr marL="2699766" indent="0">
              <a:buNone/>
              <a:defRPr sz="1100"/>
            </a:lvl6pPr>
            <a:lvl7pPr marL="3239719" indent="0">
              <a:buNone/>
              <a:defRPr sz="1100"/>
            </a:lvl7pPr>
            <a:lvl8pPr marL="3779672" indent="0">
              <a:buNone/>
              <a:defRPr sz="1100"/>
            </a:lvl8pPr>
            <a:lvl9pPr marL="4319626" indent="0">
              <a:buNone/>
              <a:defRPr sz="11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88FEF565-15F1-4220-B781-F780BA328396}" type="datetimeFigureOut">
              <a:rPr lang="pt-BR" smtClean="0"/>
              <a:t>06/02/2018</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F380583D-04CE-41A5-ACDC-5C2F97B1639C}" type="slidenum">
              <a:rPr lang="pt-BR" smtClean="0"/>
              <a:t>‹nº›</a:t>
            </a:fld>
            <a:endParaRPr lang="pt-BR"/>
          </a:p>
        </p:txBody>
      </p:sp>
    </p:spTree>
    <p:extLst>
      <p:ext uri="{BB962C8B-B14F-4D97-AF65-F5344CB8AC3E}">
        <p14:creationId xmlns:p14="http://schemas.microsoft.com/office/powerpoint/2010/main" val="33850986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720090" y="324416"/>
            <a:ext cx="12961621" cy="1350169"/>
          </a:xfrm>
          <a:prstGeom prst="rect">
            <a:avLst/>
          </a:prstGeom>
        </p:spPr>
        <p:txBody>
          <a:bodyPr vert="horz" lIns="107991" tIns="53995" rIns="107991" bIns="53995"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720090" y="1890238"/>
            <a:ext cx="12961621" cy="5346294"/>
          </a:xfrm>
          <a:prstGeom prst="rect">
            <a:avLst/>
          </a:prstGeom>
        </p:spPr>
        <p:txBody>
          <a:bodyPr vert="horz" lIns="107991" tIns="53995" rIns="107991" bIns="53995"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720091" y="7508441"/>
            <a:ext cx="3360420" cy="431304"/>
          </a:xfrm>
          <a:prstGeom prst="rect">
            <a:avLst/>
          </a:prstGeom>
        </p:spPr>
        <p:txBody>
          <a:bodyPr vert="horz" lIns="107991" tIns="53995" rIns="107991" bIns="53995" rtlCol="0" anchor="ctr"/>
          <a:lstStyle>
            <a:lvl1pPr algn="l">
              <a:defRPr sz="1400">
                <a:solidFill>
                  <a:schemeClr val="tx1">
                    <a:tint val="75000"/>
                  </a:schemeClr>
                </a:solidFill>
              </a:defRPr>
            </a:lvl1pPr>
          </a:lstStyle>
          <a:p>
            <a:fld id="{88FEF565-15F1-4220-B781-F780BA328396}" type="datetimeFigureOut">
              <a:rPr lang="pt-BR" smtClean="0"/>
              <a:t>06/02/2018</a:t>
            </a:fld>
            <a:endParaRPr lang="pt-BR"/>
          </a:p>
        </p:txBody>
      </p:sp>
      <p:sp>
        <p:nvSpPr>
          <p:cNvPr id="5" name="Espaço Reservado para Rodapé 4"/>
          <p:cNvSpPr>
            <a:spLocks noGrp="1"/>
          </p:cNvSpPr>
          <p:nvPr>
            <p:ph type="ftr" sz="quarter" idx="3"/>
          </p:nvPr>
        </p:nvSpPr>
        <p:spPr>
          <a:xfrm>
            <a:off x="4920616" y="7508441"/>
            <a:ext cx="4560570" cy="431304"/>
          </a:xfrm>
          <a:prstGeom prst="rect">
            <a:avLst/>
          </a:prstGeom>
        </p:spPr>
        <p:txBody>
          <a:bodyPr vert="horz" lIns="107991" tIns="53995" rIns="107991" bIns="53995" rtlCol="0" anchor="ctr"/>
          <a:lstStyle>
            <a:lvl1pPr algn="ctr">
              <a:defRPr sz="14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10321290" y="7508441"/>
            <a:ext cx="3360420" cy="431304"/>
          </a:xfrm>
          <a:prstGeom prst="rect">
            <a:avLst/>
          </a:prstGeom>
        </p:spPr>
        <p:txBody>
          <a:bodyPr vert="horz" lIns="107991" tIns="53995" rIns="107991" bIns="53995" rtlCol="0" anchor="ctr"/>
          <a:lstStyle>
            <a:lvl1pPr algn="r">
              <a:defRPr sz="1400">
                <a:solidFill>
                  <a:schemeClr val="tx1">
                    <a:tint val="75000"/>
                  </a:schemeClr>
                </a:solidFill>
              </a:defRPr>
            </a:lvl1pPr>
          </a:lstStyle>
          <a:p>
            <a:fld id="{F380583D-04CE-41A5-ACDC-5C2F97B1639C}" type="slidenum">
              <a:rPr lang="pt-BR" smtClean="0"/>
              <a:t>‹nº›</a:t>
            </a:fld>
            <a:endParaRPr lang="pt-BR"/>
          </a:p>
        </p:txBody>
      </p:sp>
    </p:spTree>
    <p:extLst>
      <p:ext uri="{BB962C8B-B14F-4D97-AF65-F5344CB8AC3E}">
        <p14:creationId xmlns:p14="http://schemas.microsoft.com/office/powerpoint/2010/main" val="1695332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079906" rtl="0" eaLnBrk="1" latinLnBrk="0" hangingPunct="1">
        <a:spcBef>
          <a:spcPct val="0"/>
        </a:spcBef>
        <a:buNone/>
        <a:defRPr sz="5200" kern="1200">
          <a:solidFill>
            <a:schemeClr val="tx1"/>
          </a:solidFill>
          <a:latin typeface="+mj-lt"/>
          <a:ea typeface="+mj-ea"/>
          <a:cs typeface="+mj-cs"/>
        </a:defRPr>
      </a:lvl1pPr>
    </p:titleStyle>
    <p:bodyStyle>
      <a:lvl1pPr marL="404965" indent="-404965" algn="l" defTabSz="1079906"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77424" indent="-337471" algn="l" defTabSz="1079906"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49883" indent="-269977" algn="l" defTabSz="107990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89836"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29789"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69743"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09696"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49649"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89602"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p:bodyStyle>
    <p:otherStyle>
      <a:defPPr>
        <a:defRPr lang="pt-BR"/>
      </a:defPPr>
      <a:lvl1pPr marL="0" algn="l" defTabSz="1079906" rtl="0" eaLnBrk="1" latinLnBrk="0" hangingPunct="1">
        <a:defRPr sz="2100" kern="1200">
          <a:solidFill>
            <a:schemeClr val="tx1"/>
          </a:solidFill>
          <a:latin typeface="+mn-lt"/>
          <a:ea typeface="+mn-ea"/>
          <a:cs typeface="+mn-cs"/>
        </a:defRPr>
      </a:lvl1pPr>
      <a:lvl2pPr marL="539953" algn="l" defTabSz="1079906" rtl="0" eaLnBrk="1" latinLnBrk="0" hangingPunct="1">
        <a:defRPr sz="2100" kern="1200">
          <a:solidFill>
            <a:schemeClr val="tx1"/>
          </a:solidFill>
          <a:latin typeface="+mn-lt"/>
          <a:ea typeface="+mn-ea"/>
          <a:cs typeface="+mn-cs"/>
        </a:defRPr>
      </a:lvl2pPr>
      <a:lvl3pPr marL="1079906" algn="l" defTabSz="1079906" rtl="0" eaLnBrk="1" latinLnBrk="0" hangingPunct="1">
        <a:defRPr sz="2100" kern="1200">
          <a:solidFill>
            <a:schemeClr val="tx1"/>
          </a:solidFill>
          <a:latin typeface="+mn-lt"/>
          <a:ea typeface="+mn-ea"/>
          <a:cs typeface="+mn-cs"/>
        </a:defRPr>
      </a:lvl3pPr>
      <a:lvl4pPr marL="1619860" algn="l" defTabSz="1079906" rtl="0" eaLnBrk="1" latinLnBrk="0" hangingPunct="1">
        <a:defRPr sz="2100" kern="1200">
          <a:solidFill>
            <a:schemeClr val="tx1"/>
          </a:solidFill>
          <a:latin typeface="+mn-lt"/>
          <a:ea typeface="+mn-ea"/>
          <a:cs typeface="+mn-cs"/>
        </a:defRPr>
      </a:lvl4pPr>
      <a:lvl5pPr marL="2159813" algn="l" defTabSz="1079906" rtl="0" eaLnBrk="1" latinLnBrk="0" hangingPunct="1">
        <a:defRPr sz="2100" kern="1200">
          <a:solidFill>
            <a:schemeClr val="tx1"/>
          </a:solidFill>
          <a:latin typeface="+mn-lt"/>
          <a:ea typeface="+mn-ea"/>
          <a:cs typeface="+mn-cs"/>
        </a:defRPr>
      </a:lvl5pPr>
      <a:lvl6pPr marL="2699766" algn="l" defTabSz="1079906" rtl="0" eaLnBrk="1" latinLnBrk="0" hangingPunct="1">
        <a:defRPr sz="2100" kern="1200">
          <a:solidFill>
            <a:schemeClr val="tx1"/>
          </a:solidFill>
          <a:latin typeface="+mn-lt"/>
          <a:ea typeface="+mn-ea"/>
          <a:cs typeface="+mn-cs"/>
        </a:defRPr>
      </a:lvl6pPr>
      <a:lvl7pPr marL="3239719" algn="l" defTabSz="1079906" rtl="0" eaLnBrk="1" latinLnBrk="0" hangingPunct="1">
        <a:defRPr sz="2100" kern="1200">
          <a:solidFill>
            <a:schemeClr val="tx1"/>
          </a:solidFill>
          <a:latin typeface="+mn-lt"/>
          <a:ea typeface="+mn-ea"/>
          <a:cs typeface="+mn-cs"/>
        </a:defRPr>
      </a:lvl7pPr>
      <a:lvl8pPr marL="3779672" algn="l" defTabSz="1079906" rtl="0" eaLnBrk="1" latinLnBrk="0" hangingPunct="1">
        <a:defRPr sz="2100" kern="1200">
          <a:solidFill>
            <a:schemeClr val="tx1"/>
          </a:solidFill>
          <a:latin typeface="+mn-lt"/>
          <a:ea typeface="+mn-ea"/>
          <a:cs typeface="+mn-cs"/>
        </a:defRPr>
      </a:lvl8pPr>
      <a:lvl9pPr marL="4319626" algn="l" defTabSz="1079906"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26.png"/><Relationship Id="rId5" Type="http://schemas.openxmlformats.org/officeDocument/2006/relationships/image" Target="../media/image4.png"/><Relationship Id="rId10" Type="http://schemas.openxmlformats.org/officeDocument/2006/relationships/image" Target="../media/image25.png"/><Relationship Id="rId4" Type="http://schemas.openxmlformats.org/officeDocument/2006/relationships/image" Target="../media/image22.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3.png"/><Relationship Id="rId9"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3.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3.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570" b="27812"/>
          <a:stretch/>
        </p:blipFill>
        <p:spPr bwMode="auto">
          <a:xfrm>
            <a:off x="2736404" y="1242194"/>
            <a:ext cx="8976320" cy="265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4636" y="5914004"/>
            <a:ext cx="1782985" cy="1376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tângulo 6"/>
          <p:cNvSpPr/>
          <p:nvPr/>
        </p:nvSpPr>
        <p:spPr>
          <a:xfrm>
            <a:off x="7866186" y="5914003"/>
            <a:ext cx="1782986" cy="13768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8"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8896" y="6414174"/>
            <a:ext cx="1257566" cy="376517"/>
          </a:xfrm>
          <a:prstGeom prst="rect">
            <a:avLst/>
          </a:prstGeom>
          <a:noFill/>
          <a:extLst>
            <a:ext uri="{909E8E84-426E-40DD-AFC4-6F175D3DCCD1}">
              <a14:hiddenFill xmlns:a14="http://schemas.microsoft.com/office/drawing/2010/main">
                <a:solidFill>
                  <a:srgbClr val="FFFFFF"/>
                </a:solidFill>
              </a14:hiddenFill>
            </a:ext>
          </a:extLst>
        </p:spPr>
      </p:pic>
      <p:sp>
        <p:nvSpPr>
          <p:cNvPr id="9" name="CaixaDeTexto 8"/>
          <p:cNvSpPr txBox="1"/>
          <p:nvPr/>
        </p:nvSpPr>
        <p:spPr>
          <a:xfrm>
            <a:off x="3059932" y="4626570"/>
            <a:ext cx="8329264" cy="584775"/>
          </a:xfrm>
          <a:prstGeom prst="rect">
            <a:avLst/>
          </a:prstGeom>
          <a:noFill/>
        </p:spPr>
        <p:txBody>
          <a:bodyPr wrap="square" rtlCol="0">
            <a:spAutoFit/>
          </a:bodyPr>
          <a:lstStyle/>
          <a:p>
            <a:pPr algn="ctr"/>
            <a:r>
              <a:rPr lang="pt-BR" sz="3200" dirty="0" smtClean="0"/>
              <a:t>Célula de Arquitetura e </a:t>
            </a:r>
            <a:r>
              <a:rPr lang="pt-BR" sz="3200" dirty="0" smtClean="0"/>
              <a:t>Infraestrutura</a:t>
            </a:r>
          </a:p>
        </p:txBody>
      </p:sp>
      <p:sp>
        <p:nvSpPr>
          <p:cNvPr id="2" name="CaixaDeTexto 1"/>
          <p:cNvSpPr txBox="1"/>
          <p:nvPr/>
        </p:nvSpPr>
        <p:spPr>
          <a:xfrm>
            <a:off x="9152985" y="7490621"/>
            <a:ext cx="5119478" cy="415498"/>
          </a:xfrm>
          <a:prstGeom prst="rect">
            <a:avLst/>
          </a:prstGeom>
          <a:noFill/>
        </p:spPr>
        <p:txBody>
          <a:bodyPr wrap="none" rtlCol="0">
            <a:spAutoFit/>
          </a:bodyPr>
          <a:lstStyle/>
          <a:p>
            <a:r>
              <a:rPr lang="pt-BR" dirty="0" smtClean="0"/>
              <a:t>Matheus Neder – matheusneder@gmail.com</a:t>
            </a:r>
            <a:endParaRPr lang="pt-BR" dirty="0"/>
          </a:p>
        </p:txBody>
      </p:sp>
    </p:spTree>
    <p:extLst>
      <p:ext uri="{BB962C8B-B14F-4D97-AF65-F5344CB8AC3E}">
        <p14:creationId xmlns:p14="http://schemas.microsoft.com/office/powerpoint/2010/main" val="675677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5170198"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para empresas</a:t>
            </a:r>
            <a:endParaRPr lang="pt-BR" sz="3600" dirty="0">
              <a:solidFill>
                <a:schemeClr val="tx2"/>
              </a:solidFill>
            </a:endParaRPr>
          </a:p>
        </p:txBody>
      </p:sp>
      <p:sp>
        <p:nvSpPr>
          <p:cNvPr id="18" name="Espaço Reservado para Conteúdo 2"/>
          <p:cNvSpPr>
            <a:spLocks noGrp="1"/>
          </p:cNvSpPr>
          <p:nvPr>
            <p:ph idx="1"/>
          </p:nvPr>
        </p:nvSpPr>
        <p:spPr>
          <a:xfrm>
            <a:off x="3744516" y="1530227"/>
            <a:ext cx="9937104" cy="1296144"/>
          </a:xfrm>
        </p:spPr>
        <p:txBody>
          <a:bodyPr>
            <a:normAutofit/>
          </a:bodyPr>
          <a:lstStyle/>
          <a:p>
            <a:pPr marL="0" indent="0">
              <a:buNone/>
            </a:pPr>
            <a:r>
              <a:rPr lang="pt-BR" sz="2400" dirty="0" smtClean="0"/>
              <a:t>Fornecedores de soluções empresariais baseadas em </a:t>
            </a:r>
            <a:r>
              <a:rPr lang="pt-BR" sz="2400" dirty="0" err="1" smtClean="0"/>
              <a:t>Kubernetes</a:t>
            </a:r>
            <a:r>
              <a:rPr lang="pt-BR" sz="2400" dirty="0" smtClean="0"/>
              <a:t> (Enterprise </a:t>
            </a:r>
            <a:r>
              <a:rPr lang="pt-BR" sz="2400" dirty="0" err="1" smtClean="0"/>
              <a:t>Kubernetes</a:t>
            </a:r>
            <a:r>
              <a:rPr lang="pt-BR" sz="2400" dirty="0" smtClean="0"/>
              <a:t>)</a:t>
            </a:r>
            <a:r>
              <a:rPr lang="en-US" sz="2400" dirty="0" smtClean="0"/>
              <a:t>:</a:t>
            </a:r>
          </a:p>
        </p:txBody>
      </p:sp>
      <p:sp>
        <p:nvSpPr>
          <p:cNvPr id="19" name="AutoShape 2" descr="https://www.redhat.com/profiles/rh/themes/redhatdotcom/img/Red_Hat_RGB.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0" name="CaixaDeTexto 19"/>
          <p:cNvSpPr txBox="1"/>
          <p:nvPr/>
        </p:nvSpPr>
        <p:spPr>
          <a:xfrm>
            <a:off x="3600500" y="7444730"/>
            <a:ext cx="9016186" cy="307777"/>
          </a:xfrm>
          <a:prstGeom prst="rect">
            <a:avLst/>
          </a:prstGeom>
          <a:noFill/>
        </p:spPr>
        <p:txBody>
          <a:bodyPr wrap="none" rtlCol="0">
            <a:spAutoFit/>
          </a:bodyPr>
          <a:lstStyle/>
          <a:p>
            <a:r>
              <a:rPr lang="pt-BR" sz="1400" dirty="0" smtClean="0"/>
              <a:t>Fonte: http://searchitoperations.techtarget.com/tip/Kubernetes-as-a-service-offers-orchestration-benefits-for-containers</a:t>
            </a:r>
            <a:endParaRPr lang="pt-BR" sz="1400" dirty="0"/>
          </a:p>
        </p:txBody>
      </p:sp>
      <p:grpSp>
        <p:nvGrpSpPr>
          <p:cNvPr id="22" name="Grupo 21"/>
          <p:cNvGrpSpPr/>
          <p:nvPr/>
        </p:nvGrpSpPr>
        <p:grpSpPr>
          <a:xfrm>
            <a:off x="4593675" y="3123711"/>
            <a:ext cx="3111281" cy="3519083"/>
            <a:chOff x="4521667" y="3431282"/>
            <a:chExt cx="2712025" cy="3067496"/>
          </a:xfrm>
        </p:grpSpPr>
        <p:pic>
          <p:nvPicPr>
            <p:cNvPr id="4099"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t="30240" b="34880"/>
            <a:stretch/>
          </p:blipFill>
          <p:spPr bwMode="auto">
            <a:xfrm>
              <a:off x="5328692" y="3431282"/>
              <a:ext cx="1905000" cy="66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3942" y="4554562"/>
              <a:ext cx="1416918" cy="7457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t="21280" b="22399"/>
            <a:stretch/>
          </p:blipFill>
          <p:spPr bwMode="auto">
            <a:xfrm>
              <a:off x="5328692" y="5425855"/>
              <a:ext cx="1905000" cy="1072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Seta para a direita 20"/>
            <p:cNvSpPr/>
            <p:nvPr/>
          </p:nvSpPr>
          <p:spPr>
            <a:xfrm>
              <a:off x="4521667" y="3589393"/>
              <a:ext cx="463578" cy="329641"/>
            </a:xfrm>
            <a:prstGeom prst="rightArrow">
              <a:avLst/>
            </a:prstGeom>
            <a:noFill/>
            <a:ln>
              <a:solidFill>
                <a:schemeClr val="accent6">
                  <a:lumMod val="75000"/>
                </a:schemeClr>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Seta para a direita 24"/>
            <p:cNvSpPr/>
            <p:nvPr/>
          </p:nvSpPr>
          <p:spPr>
            <a:xfrm>
              <a:off x="4521667" y="5881105"/>
              <a:ext cx="463578" cy="329641"/>
            </a:xfrm>
            <a:prstGeom prst="rightArrow">
              <a:avLst/>
            </a:prstGeom>
            <a:noFill/>
            <a:ln>
              <a:solidFill>
                <a:schemeClr val="accent6">
                  <a:lumMod val="75000"/>
                </a:schemeClr>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Seta para a direita 25"/>
            <p:cNvSpPr/>
            <p:nvPr/>
          </p:nvSpPr>
          <p:spPr>
            <a:xfrm>
              <a:off x="4521667" y="4728977"/>
              <a:ext cx="463578" cy="329641"/>
            </a:xfrm>
            <a:prstGeom prst="rightArrow">
              <a:avLst/>
            </a:prstGeom>
            <a:noFill/>
            <a:ln>
              <a:solidFill>
                <a:schemeClr val="accent6">
                  <a:lumMod val="75000"/>
                </a:schemeClr>
              </a:solid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323748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0" name="Picture 10"/>
          <p:cNvPicPr>
            <a:picLocks noChangeAspect="1" noChangeArrowheads="1"/>
          </p:cNvPicPr>
          <p:nvPr/>
        </p:nvPicPr>
        <p:blipFill rotWithShape="1">
          <a:blip r:embed="rId3">
            <a:extLst>
              <a:ext uri="{28A0092B-C50C-407E-A947-70E740481C1C}">
                <a14:useLocalDpi xmlns:a14="http://schemas.microsoft.com/office/drawing/2010/main" val="0"/>
              </a:ext>
            </a:extLst>
          </a:blip>
          <a:srcRect l="46074" r="-1"/>
          <a:stretch/>
        </p:blipFill>
        <p:spPr bwMode="auto">
          <a:xfrm>
            <a:off x="10225237" y="1878065"/>
            <a:ext cx="3955156"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tângulo 23"/>
          <p:cNvSpPr/>
          <p:nvPr/>
        </p:nvSpPr>
        <p:spPr>
          <a:xfrm>
            <a:off x="10225237" y="1602234"/>
            <a:ext cx="3528391" cy="5996385"/>
          </a:xfrm>
          <a:prstGeom prst="rect">
            <a:avLst/>
          </a:prstGeom>
          <a:gradFill flip="none" rotWithShape="1">
            <a:gsLst>
              <a:gs pos="0">
                <a:schemeClr val="bg1"/>
              </a:gs>
              <a:gs pos="0">
                <a:schemeClr val="bg1"/>
              </a:gs>
              <a:gs pos="100000">
                <a:schemeClr val="accent1">
                  <a:tint val="23500"/>
                  <a:satMod val="16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9" name="Picture 9"/>
          <p:cNvPicPr>
            <a:picLocks noChangeAspect="1" noChangeArrowheads="1"/>
          </p:cNvPicPr>
          <p:nvPr/>
        </p:nvPicPr>
        <p:blipFill rotWithShape="1">
          <a:blip r:embed="rId4">
            <a:extLst>
              <a:ext uri="{28A0092B-C50C-407E-A947-70E740481C1C}">
                <a14:useLocalDpi xmlns:a14="http://schemas.microsoft.com/office/drawing/2010/main" val="0"/>
              </a:ext>
            </a:extLst>
          </a:blip>
          <a:srcRect l="11886"/>
          <a:stretch/>
        </p:blipFill>
        <p:spPr bwMode="auto">
          <a:xfrm>
            <a:off x="1188831" y="1992268"/>
            <a:ext cx="7020181" cy="52990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Retângulo 21"/>
          <p:cNvSpPr/>
          <p:nvPr/>
        </p:nvSpPr>
        <p:spPr>
          <a:xfrm>
            <a:off x="960148" y="1458218"/>
            <a:ext cx="7537466" cy="6408711"/>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5" name="Grupo 4"/>
          <p:cNvGrpSpPr/>
          <p:nvPr/>
        </p:nvGrpSpPr>
        <p:grpSpPr>
          <a:xfrm>
            <a:off x="0" y="0"/>
            <a:ext cx="14401800" cy="8101013"/>
            <a:chOff x="0" y="0"/>
            <a:chExt cx="14401800" cy="8101013"/>
          </a:xfrm>
        </p:grpSpPr>
        <p:sp>
          <p:nvSpPr>
            <p:cNvPr id="6" name="Retângulo 5"/>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Picture Placeholder 9"/>
            <p:cNvPicPr>
              <a:picLocks noChangeAspect="1"/>
            </p:cNvPicPr>
            <p:nvPr/>
          </p:nvPicPr>
          <p:blipFill rotWithShape="1">
            <a:blip r:embed="rId5"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9" name="Grupo 8"/>
            <p:cNvGrpSpPr/>
            <p:nvPr/>
          </p:nvGrpSpPr>
          <p:grpSpPr>
            <a:xfrm>
              <a:off x="172079" y="7128333"/>
              <a:ext cx="2008489" cy="738597"/>
              <a:chOff x="275838" y="6570785"/>
              <a:chExt cx="3460319" cy="1272488"/>
            </a:xfrm>
          </p:grpSpPr>
          <p:pic>
            <p:nvPicPr>
              <p:cNvPr id="1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Retângulo 15"/>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7" name="Picture 6" descr="http://bhs.com.br/wp-content/themes/bhs/images/marca-bh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CaixaDeTexto 9"/>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1" name="Grupo 10"/>
            <p:cNvGrpSpPr/>
            <p:nvPr/>
          </p:nvGrpSpPr>
          <p:grpSpPr>
            <a:xfrm>
              <a:off x="0" y="6714802"/>
              <a:ext cx="1920296" cy="86119"/>
              <a:chOff x="0" y="260722"/>
              <a:chExt cx="2592588" cy="117376"/>
            </a:xfrm>
          </p:grpSpPr>
          <p:sp>
            <p:nvSpPr>
              <p:cNvPr id="12" name="Retângulo 11"/>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8" name="CaixaDeTexto 17"/>
          <p:cNvSpPr txBox="1"/>
          <p:nvPr/>
        </p:nvSpPr>
        <p:spPr>
          <a:xfrm>
            <a:off x="4073026" y="260722"/>
            <a:ext cx="525425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Portabilidade</a:t>
            </a:r>
            <a:endParaRPr lang="pt-BR" sz="3600" dirty="0">
              <a:solidFill>
                <a:schemeClr val="tx2"/>
              </a:solidFill>
            </a:endParaRPr>
          </a:p>
        </p:txBody>
      </p:sp>
      <p:pic>
        <p:nvPicPr>
          <p:cNvPr id="23"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6184" b="26147"/>
          <a:stretch/>
        </p:blipFill>
        <p:spPr bwMode="auto">
          <a:xfrm>
            <a:off x="4371612" y="3300470"/>
            <a:ext cx="1703101" cy="8118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6"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5982" y="4272697"/>
            <a:ext cx="3663252" cy="934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71458" y="5309430"/>
            <a:ext cx="1929808" cy="1209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8"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56222" y="5281015"/>
            <a:ext cx="1487866" cy="670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tângulo 27"/>
          <p:cNvSpPr/>
          <p:nvPr/>
        </p:nvSpPr>
        <p:spPr>
          <a:xfrm>
            <a:off x="8833598" y="6498778"/>
            <a:ext cx="5136054" cy="667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CaixaDeTexto 28"/>
          <p:cNvSpPr txBox="1"/>
          <p:nvPr/>
        </p:nvSpPr>
        <p:spPr>
          <a:xfrm>
            <a:off x="4850486" y="1458218"/>
            <a:ext cx="3129843" cy="769441"/>
          </a:xfrm>
          <a:prstGeom prst="rect">
            <a:avLst/>
          </a:prstGeom>
          <a:noFill/>
        </p:spPr>
        <p:txBody>
          <a:bodyPr wrap="square" rtlCol="0">
            <a:spAutoFit/>
          </a:bodyPr>
          <a:lstStyle/>
          <a:p>
            <a:r>
              <a:rPr lang="pt-BR" sz="4400" b="1" dirty="0" smtClean="0">
                <a:solidFill>
                  <a:schemeClr val="tx2"/>
                </a:solidFill>
              </a:rPr>
              <a:t>na nuvem</a:t>
            </a:r>
            <a:endParaRPr lang="pt-BR" sz="4400" b="1" dirty="0">
              <a:solidFill>
                <a:schemeClr val="tx2"/>
              </a:solidFill>
            </a:endParaRPr>
          </a:p>
        </p:txBody>
      </p:sp>
      <p:sp>
        <p:nvSpPr>
          <p:cNvPr id="35" name="CaixaDeTexto 34"/>
          <p:cNvSpPr txBox="1"/>
          <p:nvPr/>
        </p:nvSpPr>
        <p:spPr>
          <a:xfrm>
            <a:off x="8497614" y="4013442"/>
            <a:ext cx="864096" cy="769441"/>
          </a:xfrm>
          <a:prstGeom prst="rect">
            <a:avLst/>
          </a:prstGeom>
          <a:noFill/>
        </p:spPr>
        <p:txBody>
          <a:bodyPr wrap="square" rtlCol="0">
            <a:spAutoFit/>
          </a:bodyPr>
          <a:lstStyle/>
          <a:p>
            <a:r>
              <a:rPr lang="pt-BR" sz="4400" b="1" dirty="0" smtClean="0">
                <a:solidFill>
                  <a:schemeClr val="tx2"/>
                </a:solidFill>
              </a:rPr>
              <a:t>ou</a:t>
            </a:r>
            <a:endParaRPr lang="pt-BR" sz="4400" b="1" dirty="0">
              <a:solidFill>
                <a:schemeClr val="tx2"/>
              </a:solidFill>
            </a:endParaRPr>
          </a:p>
        </p:txBody>
      </p:sp>
      <p:sp>
        <p:nvSpPr>
          <p:cNvPr id="25" name="AutoShape 12" descr="https://cdn1.iconfinder.com/data/icons/freeline/32/home_house_real_estate-25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
        <p:nvSpPr>
          <p:cNvPr id="20" name="CaixaDeTexto 19"/>
          <p:cNvSpPr txBox="1"/>
          <p:nvPr/>
        </p:nvSpPr>
        <p:spPr>
          <a:xfrm>
            <a:off x="8833598" y="6416200"/>
            <a:ext cx="5328022" cy="769441"/>
          </a:xfrm>
          <a:prstGeom prst="rect">
            <a:avLst/>
          </a:prstGeom>
          <a:noFill/>
        </p:spPr>
        <p:txBody>
          <a:bodyPr wrap="square" rtlCol="0">
            <a:spAutoFit/>
          </a:bodyPr>
          <a:lstStyle/>
          <a:p>
            <a:r>
              <a:rPr lang="pt-BR" sz="4400" b="1" dirty="0">
                <a:solidFill>
                  <a:schemeClr val="tx2"/>
                </a:solidFill>
              </a:rPr>
              <a:t>e</a:t>
            </a:r>
            <a:r>
              <a:rPr lang="pt-BR" sz="4400" b="1" dirty="0" smtClean="0">
                <a:solidFill>
                  <a:schemeClr val="tx2"/>
                </a:solidFill>
              </a:rPr>
              <a:t>m casa (</a:t>
            </a:r>
            <a:r>
              <a:rPr lang="pt-BR" sz="4400" b="1" dirty="0" err="1" smtClean="0">
                <a:solidFill>
                  <a:schemeClr val="tx2"/>
                </a:solidFill>
              </a:rPr>
              <a:t>on-premise</a:t>
            </a:r>
            <a:r>
              <a:rPr lang="pt-BR" sz="4400" b="1" dirty="0" smtClean="0">
                <a:solidFill>
                  <a:schemeClr val="tx2"/>
                </a:solidFill>
              </a:rPr>
              <a:t>)</a:t>
            </a:r>
            <a:endParaRPr lang="pt-BR" sz="4400" b="1" dirty="0">
              <a:solidFill>
                <a:schemeClr val="tx2"/>
              </a:solidFill>
            </a:endParaRPr>
          </a:p>
        </p:txBody>
      </p:sp>
    </p:spTree>
    <p:extLst>
      <p:ext uri="{BB962C8B-B14F-4D97-AF65-F5344CB8AC3E}">
        <p14:creationId xmlns:p14="http://schemas.microsoft.com/office/powerpoint/2010/main" val="31892475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16814"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Cases</a:t>
            </a:r>
            <a:endParaRPr lang="pt-BR" sz="3600" dirty="0">
              <a:solidFill>
                <a:schemeClr val="tx2"/>
              </a:solidFill>
            </a:endParaRPr>
          </a:p>
        </p:txBody>
      </p:sp>
      <p:pic>
        <p:nvPicPr>
          <p:cNvPr id="25"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533" y="1971218"/>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6" name="CaixaDeTexto 25"/>
          <p:cNvSpPr txBox="1"/>
          <p:nvPr/>
        </p:nvSpPr>
        <p:spPr>
          <a:xfrm>
            <a:off x="6191574" y="1808671"/>
            <a:ext cx="7057998" cy="1754326"/>
          </a:xfrm>
          <a:prstGeom prst="rect">
            <a:avLst/>
          </a:prstGeom>
          <a:noFill/>
        </p:spPr>
        <p:txBody>
          <a:bodyPr wrap="square" rtlCol="0">
            <a:spAutoFit/>
          </a:bodyPr>
          <a:lstStyle/>
          <a:p>
            <a:r>
              <a:rPr lang="en-US" sz="1800" dirty="0"/>
              <a:t>Since we started in February 2015, we’ve been busy building the best current account in the world. We received our full UK banking </a:t>
            </a:r>
            <a:r>
              <a:rPr lang="en-US" sz="1800" dirty="0" smtClean="0"/>
              <a:t>license </a:t>
            </a:r>
            <a:r>
              <a:rPr lang="en-US" sz="1800" dirty="0"/>
              <a:t>from the FCA and PRA in April 2017, and are now working hard to roll current accounts out to everyone in the UK. Download the app today to join the 400,000 customers using our hot coral cards to manage their money and spend around the world.</a:t>
            </a:r>
            <a:endParaRPr lang="pt-BR" sz="1800" dirty="0"/>
          </a:p>
        </p:txBody>
      </p:sp>
      <p:sp>
        <p:nvSpPr>
          <p:cNvPr id="27" name="CaixaDeTexto 26"/>
          <p:cNvSpPr txBox="1"/>
          <p:nvPr/>
        </p:nvSpPr>
        <p:spPr>
          <a:xfrm>
            <a:off x="6191571" y="3474442"/>
            <a:ext cx="1880066" cy="276999"/>
          </a:xfrm>
          <a:prstGeom prst="rect">
            <a:avLst/>
          </a:prstGeom>
          <a:noFill/>
        </p:spPr>
        <p:txBody>
          <a:bodyPr wrap="none" rtlCol="0">
            <a:spAutoFit/>
          </a:bodyPr>
          <a:lstStyle/>
          <a:p>
            <a:r>
              <a:rPr lang="pt-BR" sz="1200" dirty="0"/>
              <a:t>https://monzo.com/about/</a:t>
            </a:r>
          </a:p>
        </p:txBody>
      </p:sp>
      <p:pic>
        <p:nvPicPr>
          <p:cNvPr id="28"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532" y="4122514"/>
            <a:ext cx="2047875"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29" name="CaixaDeTexto 28"/>
          <p:cNvSpPr txBox="1"/>
          <p:nvPr/>
        </p:nvSpPr>
        <p:spPr>
          <a:xfrm>
            <a:off x="6191573" y="4061539"/>
            <a:ext cx="7130007" cy="1200329"/>
          </a:xfrm>
          <a:prstGeom prst="rect">
            <a:avLst/>
          </a:prstGeom>
          <a:noFill/>
        </p:spPr>
        <p:txBody>
          <a:bodyPr wrap="square" rtlCol="0">
            <a:spAutoFit/>
          </a:bodyPr>
          <a:lstStyle/>
          <a:p>
            <a:r>
              <a:rPr lang="en-US" sz="1800" dirty="0" err="1"/>
              <a:t>WePay</a:t>
            </a:r>
            <a:r>
              <a:rPr lang="en-US" sz="1800" dirty="0"/>
              <a:t> is a platform payments company that provides payment, risk and support products and services to software and platform companies. We do payments for software and platforms, that’s all we do and we do it better than anyone else. </a:t>
            </a:r>
            <a:r>
              <a:rPr lang="en-US" sz="1800" dirty="0" err="1"/>
              <a:t>WePay</a:t>
            </a:r>
            <a:r>
              <a:rPr lang="en-US" sz="1800" dirty="0"/>
              <a:t> is a JPMorgan Chase company.</a:t>
            </a:r>
            <a:endParaRPr lang="pt-BR" sz="1800" dirty="0"/>
          </a:p>
        </p:txBody>
      </p:sp>
      <p:sp>
        <p:nvSpPr>
          <p:cNvPr id="30" name="CaixaDeTexto 29"/>
          <p:cNvSpPr txBox="1"/>
          <p:nvPr/>
        </p:nvSpPr>
        <p:spPr>
          <a:xfrm>
            <a:off x="6191574" y="5213667"/>
            <a:ext cx="2428357" cy="276999"/>
          </a:xfrm>
          <a:prstGeom prst="rect">
            <a:avLst/>
          </a:prstGeom>
          <a:noFill/>
        </p:spPr>
        <p:txBody>
          <a:bodyPr wrap="none" rtlCol="0">
            <a:spAutoFit/>
          </a:bodyPr>
          <a:lstStyle/>
          <a:p>
            <a:r>
              <a:rPr lang="pt-BR" sz="1200" dirty="0"/>
              <a:t>https://go.wepay.com/about-wepay</a:t>
            </a:r>
          </a:p>
        </p:txBody>
      </p:sp>
      <p:pic>
        <p:nvPicPr>
          <p:cNvPr id="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9155" y="6225207"/>
            <a:ext cx="2057400" cy="1209675"/>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32" name="CaixaDeTexto 31"/>
          <p:cNvSpPr txBox="1"/>
          <p:nvPr/>
        </p:nvSpPr>
        <p:spPr>
          <a:xfrm>
            <a:off x="6191575" y="6162545"/>
            <a:ext cx="6716141" cy="1200329"/>
          </a:xfrm>
          <a:prstGeom prst="rect">
            <a:avLst/>
          </a:prstGeom>
          <a:noFill/>
        </p:spPr>
        <p:txBody>
          <a:bodyPr wrap="square" rtlCol="0">
            <a:spAutoFit/>
          </a:bodyPr>
          <a:lstStyle/>
          <a:p>
            <a:r>
              <a:rPr lang="en-US" sz="1800" dirty="0"/>
              <a:t>The core of the Amadeus platform ran on IBM’s Transaction Processing Facility (TPF), a specialized operating system expressly created by Big Blue for online reservation systems but also used by big financial institutions like MasterCard and </a:t>
            </a:r>
            <a:r>
              <a:rPr lang="en-US" sz="1800" dirty="0" smtClean="0"/>
              <a:t>VISA …</a:t>
            </a:r>
            <a:endParaRPr lang="pt-BR" sz="1800" dirty="0"/>
          </a:p>
        </p:txBody>
      </p:sp>
      <p:sp>
        <p:nvSpPr>
          <p:cNvPr id="33" name="CaixaDeTexto 32"/>
          <p:cNvSpPr txBox="1"/>
          <p:nvPr/>
        </p:nvSpPr>
        <p:spPr>
          <a:xfrm>
            <a:off x="6191574" y="7362874"/>
            <a:ext cx="5985356" cy="276999"/>
          </a:xfrm>
          <a:prstGeom prst="rect">
            <a:avLst/>
          </a:prstGeom>
          <a:noFill/>
        </p:spPr>
        <p:txBody>
          <a:bodyPr wrap="none" rtlCol="0">
            <a:spAutoFit/>
          </a:bodyPr>
          <a:lstStyle/>
          <a:p>
            <a:r>
              <a:rPr lang="pt-BR" sz="1200" dirty="0"/>
              <a:t>https://www.nextplatform.com/2015/08/04/amadeus-takes-off-with-containers-and-clouds/</a:t>
            </a:r>
          </a:p>
        </p:txBody>
      </p:sp>
    </p:spTree>
    <p:extLst>
      <p:ext uri="{BB962C8B-B14F-4D97-AF65-F5344CB8AC3E}">
        <p14:creationId xmlns:p14="http://schemas.microsoft.com/office/powerpoint/2010/main" val="213900802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16814"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Cases</a:t>
            </a:r>
            <a:endParaRPr lang="pt-BR" sz="3600" dirty="0">
              <a:solidFill>
                <a:schemeClr val="tx2"/>
              </a:solidFill>
            </a:endParaRPr>
          </a:p>
        </p:txBody>
      </p:sp>
      <p:pic>
        <p:nvPicPr>
          <p:cNvPr id="1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2588" y="2328755"/>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36428" y="2322314"/>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1"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05982" y="2328753"/>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2"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2588" y="4943717"/>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6427" y="4926391"/>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05981" y="4959717"/>
            <a:ext cx="2483593" cy="1467053"/>
          </a:xfrm>
          <a:prstGeom prst="rect">
            <a:avLst/>
          </a:prstGeom>
          <a:noFill/>
          <a:ln w="28575">
            <a:solidFill>
              <a:schemeClr val="bg1">
                <a:lumMod val="65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6504364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838235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Status atual (o que já foi feito)</a:t>
            </a:r>
            <a:endParaRPr lang="pt-BR" sz="3600" dirty="0">
              <a:solidFill>
                <a:schemeClr val="tx2"/>
              </a:solidFill>
            </a:endParaRPr>
          </a:p>
        </p:txBody>
      </p:sp>
      <p:sp>
        <p:nvSpPr>
          <p:cNvPr id="19" name="CaixaDeTexto 18"/>
          <p:cNvSpPr txBox="1"/>
          <p:nvPr/>
        </p:nvSpPr>
        <p:spPr>
          <a:xfrm>
            <a:off x="3814429" y="1890266"/>
            <a:ext cx="9867191" cy="5201424"/>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dirty="0" smtClean="0"/>
              <a:t>Aprendizado da plataforma utilizando </a:t>
            </a:r>
            <a:r>
              <a:rPr lang="pt-BR" sz="2400" i="1" dirty="0" err="1" smtClean="0"/>
              <a:t>Katacoda</a:t>
            </a:r>
            <a:r>
              <a:rPr lang="pt-BR" sz="2400" dirty="0" smtClean="0"/>
              <a:t>;</a:t>
            </a:r>
          </a:p>
          <a:p>
            <a:pPr marL="457200" indent="-457200">
              <a:spcAft>
                <a:spcPts val="2400"/>
              </a:spcAft>
              <a:buFont typeface="Wingdings" panose="05000000000000000000" pitchFamily="2" charset="2"/>
              <a:buChar char="Ø"/>
            </a:pPr>
            <a:r>
              <a:rPr lang="pt-BR" sz="2400" dirty="0" smtClean="0"/>
              <a:t>Validação em laboratório com </a:t>
            </a:r>
            <a:r>
              <a:rPr lang="pt-BR" sz="2400" i="1" dirty="0" err="1" smtClean="0"/>
              <a:t>Minikube</a:t>
            </a:r>
            <a:r>
              <a:rPr lang="pt-BR" sz="2400" dirty="0" smtClean="0"/>
              <a:t>;</a:t>
            </a:r>
            <a:endParaRPr lang="pt-BR" sz="2400" i="1" dirty="0" smtClean="0"/>
          </a:p>
          <a:p>
            <a:pPr marL="457200" indent="-457200">
              <a:spcAft>
                <a:spcPts val="2400"/>
              </a:spcAft>
              <a:buFont typeface="Wingdings" panose="05000000000000000000" pitchFamily="2" charset="2"/>
              <a:buChar char="Ø"/>
            </a:pPr>
            <a:r>
              <a:rPr lang="pt-BR" sz="2400" dirty="0" smtClean="0"/>
              <a:t>Construção de um cluster em laboratório com </a:t>
            </a:r>
            <a:r>
              <a:rPr lang="pt-BR" sz="2400" i="1" dirty="0" err="1" smtClean="0"/>
              <a:t>Kubeadmin</a:t>
            </a:r>
            <a:r>
              <a:rPr lang="pt-BR" sz="2400" dirty="0"/>
              <a:t>:</a:t>
            </a:r>
            <a:endParaRPr lang="pt-BR" i="1" dirty="0" smtClean="0"/>
          </a:p>
          <a:p>
            <a:pPr marL="997153" lvl="1" indent="-457200">
              <a:spcAft>
                <a:spcPts val="2400"/>
              </a:spcAft>
              <a:buFont typeface="Wingdings" panose="05000000000000000000" pitchFamily="2" charset="2"/>
              <a:buChar char="Ø"/>
            </a:pPr>
            <a:r>
              <a:rPr lang="pt-BR" sz="2400" dirty="0" smtClean="0"/>
              <a:t>Documentação dos passos;</a:t>
            </a:r>
          </a:p>
          <a:p>
            <a:pPr marL="457200" indent="-457200">
              <a:spcAft>
                <a:spcPts val="2400"/>
              </a:spcAft>
              <a:buFont typeface="Wingdings" panose="05000000000000000000" pitchFamily="2" charset="2"/>
              <a:buChar char="Ø"/>
            </a:pPr>
            <a:r>
              <a:rPr lang="pt-BR" sz="2400" dirty="0" smtClean="0"/>
              <a:t>Construção do cluster em HML:</a:t>
            </a:r>
          </a:p>
          <a:p>
            <a:pPr marL="997153" lvl="1" indent="-457200">
              <a:spcAft>
                <a:spcPts val="2400"/>
              </a:spcAft>
              <a:buFont typeface="Wingdings" panose="05000000000000000000" pitchFamily="2" charset="2"/>
              <a:buChar char="Ø"/>
            </a:pPr>
            <a:r>
              <a:rPr lang="pt-BR" sz="2400" dirty="0" smtClean="0"/>
              <a:t>Revisão e complementação da documentação;</a:t>
            </a:r>
          </a:p>
          <a:p>
            <a:pPr marL="997153" lvl="1" indent="-457200">
              <a:spcAft>
                <a:spcPts val="2400"/>
              </a:spcAft>
              <a:buFont typeface="Wingdings" panose="05000000000000000000" pitchFamily="2" charset="2"/>
              <a:buChar char="Ø"/>
            </a:pPr>
            <a:r>
              <a:rPr lang="pt-BR" sz="2400" dirty="0" smtClean="0"/>
              <a:t>Pesquisa sobre modelos de configuração;</a:t>
            </a:r>
          </a:p>
          <a:p>
            <a:pPr marL="997153" lvl="1" indent="-457200">
              <a:spcAft>
                <a:spcPts val="2400"/>
              </a:spcAft>
              <a:buFont typeface="Wingdings" panose="05000000000000000000" pitchFamily="2" charset="2"/>
              <a:buChar char="Ø"/>
            </a:pPr>
            <a:r>
              <a:rPr lang="pt-BR" sz="2400" dirty="0" smtClean="0"/>
              <a:t>Definição do modelo de configuração baseado no </a:t>
            </a:r>
            <a:r>
              <a:rPr lang="pt-BR" sz="2400" dirty="0" err="1" smtClean="0"/>
              <a:t>Kubernetes</a:t>
            </a:r>
            <a:r>
              <a:rPr lang="pt-BR" sz="2400" dirty="0" smtClean="0"/>
              <a:t> </a:t>
            </a:r>
            <a:r>
              <a:rPr lang="pt-BR" sz="2400" dirty="0" err="1" smtClean="0"/>
              <a:t>Helm</a:t>
            </a:r>
            <a:r>
              <a:rPr lang="pt-BR" sz="2400" dirty="0" smtClean="0"/>
              <a:t>;</a:t>
            </a:r>
          </a:p>
        </p:txBody>
      </p:sp>
    </p:spTree>
    <p:extLst>
      <p:ext uri="{BB962C8B-B14F-4D97-AF65-F5344CB8AC3E}">
        <p14:creationId xmlns:p14="http://schemas.microsoft.com/office/powerpoint/2010/main" val="18310040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838235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Status atual (o que já foi feito)</a:t>
            </a:r>
          </a:p>
        </p:txBody>
      </p:sp>
      <p:sp>
        <p:nvSpPr>
          <p:cNvPr id="19" name="CaixaDeTexto 18"/>
          <p:cNvSpPr txBox="1"/>
          <p:nvPr/>
        </p:nvSpPr>
        <p:spPr>
          <a:xfrm>
            <a:off x="3814429" y="1890266"/>
            <a:ext cx="9867191" cy="5570756"/>
          </a:xfrm>
          <a:prstGeom prst="rect">
            <a:avLst/>
          </a:prstGeom>
          <a:noFill/>
        </p:spPr>
        <p:txBody>
          <a:bodyPr wrap="square" rtlCol="0">
            <a:spAutoFit/>
          </a:bodyPr>
          <a:lstStyle/>
          <a:p>
            <a:pPr marL="457200" lvl="1" indent="-457200">
              <a:spcAft>
                <a:spcPts val="2400"/>
              </a:spcAft>
              <a:buFont typeface="Wingdings" panose="05000000000000000000" pitchFamily="2" charset="2"/>
              <a:buChar char="Ø"/>
            </a:pPr>
            <a:r>
              <a:rPr lang="pt-BR" sz="2400" dirty="0" smtClean="0"/>
              <a:t>Transcrição das configurações das 28 </a:t>
            </a:r>
            <a:r>
              <a:rPr lang="pt-BR" sz="2400" dirty="0" err="1" smtClean="0"/>
              <a:t>APIs</a:t>
            </a:r>
            <a:r>
              <a:rPr lang="pt-BR" sz="2400" dirty="0" smtClean="0"/>
              <a:t> do Digital;</a:t>
            </a:r>
          </a:p>
          <a:p>
            <a:pPr marL="457200" lvl="1" indent="-457200">
              <a:spcAft>
                <a:spcPts val="2400"/>
              </a:spcAft>
              <a:buFont typeface="Wingdings" panose="05000000000000000000" pitchFamily="2" charset="2"/>
              <a:buChar char="Ø"/>
            </a:pPr>
            <a:r>
              <a:rPr lang="pt-BR" sz="2400" dirty="0" smtClean="0"/>
              <a:t>Execução dos testes de integração no novo ambiente;</a:t>
            </a:r>
          </a:p>
          <a:p>
            <a:pPr marL="457200" indent="-457200">
              <a:spcAft>
                <a:spcPts val="2400"/>
              </a:spcAft>
              <a:buFont typeface="Wingdings" panose="05000000000000000000" pitchFamily="2" charset="2"/>
              <a:buChar char="Ø"/>
            </a:pPr>
            <a:r>
              <a:rPr lang="pt-BR" sz="2400" dirty="0" smtClean="0"/>
              <a:t>Reconstrução do cluster de HML:</a:t>
            </a:r>
          </a:p>
          <a:p>
            <a:pPr marL="997153" lvl="1" indent="-457200">
              <a:spcAft>
                <a:spcPts val="2400"/>
              </a:spcAft>
              <a:buFont typeface="Wingdings" panose="05000000000000000000" pitchFamily="2" charset="2"/>
              <a:buChar char="Ø"/>
            </a:pPr>
            <a:r>
              <a:rPr lang="pt-BR" sz="2400" dirty="0" smtClean="0"/>
              <a:t>Validação da documentação gerada pelos passos anteriores;</a:t>
            </a:r>
          </a:p>
          <a:p>
            <a:pPr marL="997153" lvl="1" indent="-457200">
              <a:spcAft>
                <a:spcPts val="2400"/>
              </a:spcAft>
              <a:buFont typeface="Wingdings" panose="05000000000000000000" pitchFamily="2" charset="2"/>
              <a:buChar char="Ø"/>
            </a:pPr>
            <a:r>
              <a:rPr lang="pt-BR" sz="2400" dirty="0" smtClean="0"/>
              <a:t>Automatização das mudanças em HML a partir das configurações no TFS*;</a:t>
            </a:r>
          </a:p>
          <a:p>
            <a:pPr marL="997153" lvl="1" indent="-457200">
              <a:spcAft>
                <a:spcPts val="2400"/>
              </a:spcAft>
              <a:buFont typeface="Wingdings" panose="05000000000000000000" pitchFamily="2" charset="2"/>
              <a:buChar char="Ø"/>
            </a:pPr>
            <a:r>
              <a:rPr lang="pt-BR" sz="2400" dirty="0" smtClean="0"/>
              <a:t>Validação por meio dos testes de integração;</a:t>
            </a:r>
          </a:p>
          <a:p>
            <a:pPr marL="457200" indent="-457200">
              <a:spcAft>
                <a:spcPts val="2400"/>
              </a:spcAft>
              <a:buFont typeface="Wingdings" panose="05000000000000000000" pitchFamily="2" charset="2"/>
              <a:buChar char="Ø"/>
            </a:pPr>
            <a:r>
              <a:rPr lang="pt-BR" sz="2400" dirty="0" smtClean="0"/>
              <a:t>Integração com ferramenta de coleta e análise de logs (</a:t>
            </a:r>
            <a:r>
              <a:rPr lang="pt-BR" sz="2400" i="1" dirty="0" err="1" smtClean="0"/>
              <a:t>logstash</a:t>
            </a:r>
            <a:r>
              <a:rPr lang="pt-BR" sz="2400" dirty="0" smtClean="0"/>
              <a:t>);</a:t>
            </a:r>
          </a:p>
          <a:p>
            <a:pPr marL="457200" indent="-457200">
              <a:spcAft>
                <a:spcPts val="2400"/>
              </a:spcAft>
              <a:buFont typeface="Wingdings" panose="05000000000000000000" pitchFamily="2" charset="2"/>
              <a:buChar char="Ø"/>
            </a:pPr>
            <a:endParaRPr lang="pt-BR" sz="2400" dirty="0" smtClean="0"/>
          </a:p>
        </p:txBody>
      </p:sp>
      <p:sp>
        <p:nvSpPr>
          <p:cNvPr id="2" name="CaixaDeTexto 1"/>
          <p:cNvSpPr txBox="1"/>
          <p:nvPr/>
        </p:nvSpPr>
        <p:spPr>
          <a:xfrm>
            <a:off x="3672508" y="7281574"/>
            <a:ext cx="5105244" cy="369332"/>
          </a:xfrm>
          <a:prstGeom prst="rect">
            <a:avLst/>
          </a:prstGeom>
          <a:noFill/>
        </p:spPr>
        <p:txBody>
          <a:bodyPr wrap="none" rtlCol="0">
            <a:spAutoFit/>
          </a:bodyPr>
          <a:lstStyle/>
          <a:p>
            <a:r>
              <a:rPr lang="pt-BR" sz="1800" dirty="0" smtClean="0"/>
              <a:t>*atividade completa porém requer revisão/melhoria</a:t>
            </a:r>
          </a:p>
        </p:txBody>
      </p:sp>
    </p:spTree>
    <p:extLst>
      <p:ext uri="{BB962C8B-B14F-4D97-AF65-F5344CB8AC3E}">
        <p14:creationId xmlns:p14="http://schemas.microsoft.com/office/powerpoint/2010/main" val="29304646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838235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Status atual (o que já foi feito)</a:t>
            </a:r>
          </a:p>
        </p:txBody>
      </p:sp>
      <p:sp>
        <p:nvSpPr>
          <p:cNvPr id="19" name="CaixaDeTexto 18"/>
          <p:cNvSpPr txBox="1"/>
          <p:nvPr/>
        </p:nvSpPr>
        <p:spPr>
          <a:xfrm>
            <a:off x="3814429" y="1890266"/>
            <a:ext cx="9867191" cy="1138773"/>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dirty="0" smtClean="0"/>
              <a:t>Integração com ferramentas de monitoramento (</a:t>
            </a:r>
            <a:r>
              <a:rPr lang="pt-BR" sz="2400" i="1" dirty="0" err="1" smtClean="0"/>
              <a:t>grafana</a:t>
            </a:r>
            <a:r>
              <a:rPr lang="pt-BR" sz="2400" i="1" dirty="0" smtClean="0"/>
              <a:t> / </a:t>
            </a:r>
            <a:r>
              <a:rPr lang="pt-BR" sz="2400" i="1" dirty="0" err="1" smtClean="0"/>
              <a:t>graphite</a:t>
            </a:r>
            <a:r>
              <a:rPr lang="pt-BR" sz="2400" dirty="0" smtClean="0"/>
              <a:t>)**;</a:t>
            </a:r>
          </a:p>
          <a:p>
            <a:pPr marL="457200" indent="-457200">
              <a:spcAft>
                <a:spcPts val="2400"/>
              </a:spcAft>
              <a:buFont typeface="Wingdings" panose="05000000000000000000" pitchFamily="2" charset="2"/>
              <a:buChar char="Ø"/>
            </a:pPr>
            <a:r>
              <a:rPr lang="pt-BR" sz="2400" dirty="0" smtClean="0"/>
              <a:t>Disponibilização do ambiente para os desenvolvedores do digital.</a:t>
            </a:r>
          </a:p>
        </p:txBody>
      </p:sp>
      <p:sp>
        <p:nvSpPr>
          <p:cNvPr id="2" name="CaixaDeTexto 1"/>
          <p:cNvSpPr txBox="1"/>
          <p:nvPr/>
        </p:nvSpPr>
        <p:spPr>
          <a:xfrm>
            <a:off x="3672508" y="7281574"/>
            <a:ext cx="2383922" cy="369332"/>
          </a:xfrm>
          <a:prstGeom prst="rect">
            <a:avLst/>
          </a:prstGeom>
          <a:noFill/>
        </p:spPr>
        <p:txBody>
          <a:bodyPr wrap="none" rtlCol="0">
            <a:spAutoFit/>
          </a:bodyPr>
          <a:lstStyle/>
          <a:p>
            <a:r>
              <a:rPr lang="pt-BR" sz="1800" dirty="0" smtClean="0"/>
              <a:t>**atividade incompleta</a:t>
            </a:r>
            <a:endParaRPr lang="pt-BR" sz="1800" dirty="0"/>
          </a:p>
        </p:txBody>
      </p:sp>
    </p:spTree>
    <p:extLst>
      <p:ext uri="{BB962C8B-B14F-4D97-AF65-F5344CB8AC3E}">
        <p14:creationId xmlns:p14="http://schemas.microsoft.com/office/powerpoint/2010/main" val="3569259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657878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Status atual (a fazer)</a:t>
            </a:r>
            <a:endParaRPr lang="pt-BR" sz="3600" dirty="0">
              <a:solidFill>
                <a:schemeClr val="tx2"/>
              </a:solidFill>
            </a:endParaRPr>
          </a:p>
        </p:txBody>
      </p:sp>
      <p:sp>
        <p:nvSpPr>
          <p:cNvPr id="19" name="CaixaDeTexto 18"/>
          <p:cNvSpPr txBox="1"/>
          <p:nvPr/>
        </p:nvSpPr>
        <p:spPr>
          <a:xfrm>
            <a:off x="3814429" y="1890266"/>
            <a:ext cx="9867191" cy="5570756"/>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dirty="0" smtClean="0"/>
              <a:t>Integração com o Gateway da ZUP em HML;</a:t>
            </a:r>
          </a:p>
          <a:p>
            <a:pPr marL="457200" indent="-457200">
              <a:spcAft>
                <a:spcPts val="2400"/>
              </a:spcAft>
              <a:buFont typeface="Wingdings" panose="05000000000000000000" pitchFamily="2" charset="2"/>
              <a:buChar char="Ø"/>
            </a:pPr>
            <a:r>
              <a:rPr lang="pt-BR" sz="2400" dirty="0" smtClean="0"/>
              <a:t>Concluir integração com as ferramentas de monitoramento;</a:t>
            </a:r>
          </a:p>
          <a:p>
            <a:pPr marL="457200" indent="-457200">
              <a:spcAft>
                <a:spcPts val="2400"/>
              </a:spcAft>
              <a:buFont typeface="Wingdings" panose="05000000000000000000" pitchFamily="2" charset="2"/>
              <a:buChar char="Ø"/>
            </a:pPr>
            <a:r>
              <a:rPr lang="pt-BR" sz="2400" dirty="0" smtClean="0"/>
              <a:t>Implementar melhorias nas rotinas de publicação em HML;</a:t>
            </a:r>
          </a:p>
          <a:p>
            <a:pPr marL="457200" indent="-457200">
              <a:spcAft>
                <a:spcPts val="2400"/>
              </a:spcAft>
              <a:buFont typeface="Wingdings" panose="05000000000000000000" pitchFamily="2" charset="2"/>
              <a:buChar char="Ø"/>
            </a:pPr>
            <a:r>
              <a:rPr lang="pt-BR" sz="2400" dirty="0" smtClean="0"/>
              <a:t>Construção dos clusters de QA e PRD;</a:t>
            </a:r>
          </a:p>
          <a:p>
            <a:pPr marL="457200" indent="-457200">
              <a:spcAft>
                <a:spcPts val="2400"/>
              </a:spcAft>
              <a:buFont typeface="Wingdings" panose="05000000000000000000" pitchFamily="2" charset="2"/>
              <a:buChar char="Ø"/>
            </a:pPr>
            <a:r>
              <a:rPr lang="pt-BR" sz="2400" dirty="0" smtClean="0"/>
              <a:t>Avaliar quantidade de recursos necessários por aplicação (com base em testes e monitoramento);</a:t>
            </a:r>
          </a:p>
          <a:p>
            <a:pPr marL="457200" lvl="1" indent="-457200">
              <a:spcAft>
                <a:spcPts val="2400"/>
              </a:spcAft>
              <a:buFont typeface="Wingdings" panose="05000000000000000000" pitchFamily="2" charset="2"/>
              <a:buChar char="Ø"/>
            </a:pPr>
            <a:r>
              <a:rPr lang="pt-BR" sz="2400" dirty="0" smtClean="0"/>
              <a:t>Validação em QA;</a:t>
            </a:r>
          </a:p>
          <a:p>
            <a:pPr marL="457200" indent="-457200">
              <a:spcAft>
                <a:spcPts val="2400"/>
              </a:spcAft>
              <a:buFont typeface="Wingdings" panose="05000000000000000000" pitchFamily="2" charset="2"/>
              <a:buChar char="Ø"/>
            </a:pPr>
            <a:r>
              <a:rPr lang="pt-BR" sz="2400" dirty="0" smtClean="0"/>
              <a:t>Revisão/definição dos fluxos de mudanças para QA e PRD:</a:t>
            </a:r>
          </a:p>
          <a:p>
            <a:pPr marL="997153" lvl="1" indent="-457200">
              <a:spcAft>
                <a:spcPts val="2400"/>
              </a:spcAft>
              <a:buFont typeface="Wingdings" panose="05000000000000000000" pitchFamily="2" charset="2"/>
              <a:buChar char="Ø"/>
            </a:pPr>
            <a:r>
              <a:rPr lang="pt-BR" sz="2400" dirty="0" smtClean="0"/>
              <a:t>Automatizar mudanças em QA e PRD ?</a:t>
            </a:r>
          </a:p>
        </p:txBody>
      </p:sp>
    </p:spTree>
    <p:extLst>
      <p:ext uri="{BB962C8B-B14F-4D97-AF65-F5344CB8AC3E}">
        <p14:creationId xmlns:p14="http://schemas.microsoft.com/office/powerpoint/2010/main" val="19052112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9" name="CaixaDeTexto 18"/>
          <p:cNvSpPr txBox="1"/>
          <p:nvPr/>
        </p:nvSpPr>
        <p:spPr>
          <a:xfrm>
            <a:off x="3814429" y="1890266"/>
            <a:ext cx="9867191" cy="461665"/>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dirty="0" smtClean="0"/>
              <a:t>Liberação em PRD!</a:t>
            </a:r>
          </a:p>
        </p:txBody>
      </p:sp>
      <p:pic>
        <p:nvPicPr>
          <p:cNvPr id="8196" name="Picture 4" descr="http://s3.amazonaws.com/ibc-portal/wp-content/uploads/2017/08/20163526/fatores-criticos-de-sucess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5561" y="3258418"/>
            <a:ext cx="8924925" cy="2857500"/>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p:cNvSpPr txBox="1"/>
          <p:nvPr/>
        </p:nvSpPr>
        <p:spPr>
          <a:xfrm>
            <a:off x="4073026" y="260722"/>
            <a:ext cx="657878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Status atual (a fazer)</a:t>
            </a:r>
            <a:endParaRPr lang="pt-BR" sz="3600" dirty="0">
              <a:solidFill>
                <a:schemeClr val="tx2"/>
              </a:solidFill>
            </a:endParaRPr>
          </a:p>
        </p:txBody>
      </p:sp>
    </p:spTree>
    <p:extLst>
      <p:ext uri="{BB962C8B-B14F-4D97-AF65-F5344CB8AC3E}">
        <p14:creationId xmlns:p14="http://schemas.microsoft.com/office/powerpoint/2010/main" val="29304523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570" b="27812"/>
          <a:stretch/>
        </p:blipFill>
        <p:spPr bwMode="auto">
          <a:xfrm>
            <a:off x="3984228" y="1026170"/>
            <a:ext cx="5592936" cy="16561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aixaDeTexto 22"/>
          <p:cNvSpPr txBox="1"/>
          <p:nvPr/>
        </p:nvSpPr>
        <p:spPr>
          <a:xfrm>
            <a:off x="1440260" y="4833883"/>
            <a:ext cx="4189461" cy="584775"/>
          </a:xfrm>
          <a:prstGeom prst="rect">
            <a:avLst/>
          </a:prstGeom>
          <a:noFill/>
        </p:spPr>
        <p:txBody>
          <a:bodyPr wrap="square" rtlCol="0">
            <a:spAutoFit/>
          </a:bodyPr>
          <a:lstStyle/>
          <a:p>
            <a:pPr algn="ctr"/>
            <a:r>
              <a:rPr lang="pt-BR" sz="3200" dirty="0" smtClean="0"/>
              <a:t>Próximos passos</a:t>
            </a:r>
            <a:endParaRPr lang="pt-BR" sz="3200" dirty="0"/>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2828" y="3106824"/>
            <a:ext cx="5976664" cy="3981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eta para a direita 1"/>
          <p:cNvSpPr/>
          <p:nvPr/>
        </p:nvSpPr>
        <p:spPr>
          <a:xfrm>
            <a:off x="5184676" y="4770586"/>
            <a:ext cx="1008112" cy="792088"/>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927357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 name="Grupo 285"/>
          <p:cNvGrpSpPr/>
          <p:nvPr/>
        </p:nvGrpSpPr>
        <p:grpSpPr>
          <a:xfrm>
            <a:off x="0" y="0"/>
            <a:ext cx="14401800" cy="8101013"/>
            <a:chOff x="0" y="0"/>
            <a:chExt cx="14401800" cy="8101013"/>
          </a:xfrm>
        </p:grpSpPr>
        <p:sp>
          <p:nvSpPr>
            <p:cNvPr id="216" name="Retângulo 215"/>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2" name="Retângulo 141"/>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1"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141" name="Grupo 140"/>
            <p:cNvGrpSpPr/>
            <p:nvPr/>
          </p:nvGrpSpPr>
          <p:grpSpPr>
            <a:xfrm>
              <a:off x="172079" y="7128333"/>
              <a:ext cx="2008489" cy="738597"/>
              <a:chOff x="275838" y="6570785"/>
              <a:chExt cx="3460319" cy="1272488"/>
            </a:xfrm>
          </p:grpSpPr>
          <p:pic>
            <p:nvPicPr>
              <p:cNvPr id="7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2" name="Retângulo 71"/>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73"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144" name="CaixaDeTexto 143"/>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285" name="Grupo 284"/>
            <p:cNvGrpSpPr/>
            <p:nvPr/>
          </p:nvGrpSpPr>
          <p:grpSpPr>
            <a:xfrm>
              <a:off x="0" y="6714802"/>
              <a:ext cx="1920296" cy="86119"/>
              <a:chOff x="0" y="260722"/>
              <a:chExt cx="2592588" cy="117376"/>
            </a:xfrm>
          </p:grpSpPr>
          <p:sp>
            <p:nvSpPr>
              <p:cNvPr id="284" name="Retângulo 283"/>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8" name="Retângulo 287"/>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9" name="Retângulo 288"/>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215" name="CaixaDeTexto 214"/>
          <p:cNvSpPr txBox="1"/>
          <p:nvPr/>
        </p:nvSpPr>
        <p:spPr>
          <a:xfrm>
            <a:off x="4073026" y="260722"/>
            <a:ext cx="7979557" cy="646331"/>
          </a:xfrm>
          <a:prstGeom prst="rect">
            <a:avLst/>
          </a:prstGeom>
          <a:noFill/>
        </p:spPr>
        <p:txBody>
          <a:bodyPr wrap="none" rtlCol="0">
            <a:spAutoFit/>
          </a:bodyPr>
          <a:lstStyle/>
          <a:p>
            <a:r>
              <a:rPr lang="pt-BR" sz="3600" dirty="0" smtClean="0">
                <a:solidFill>
                  <a:schemeClr val="tx2"/>
                </a:solidFill>
              </a:rPr>
              <a:t>Soluções para orquestração de containers</a:t>
            </a:r>
            <a:endParaRPr lang="pt-BR" sz="3600" dirty="0">
              <a:solidFill>
                <a:schemeClr val="tx2"/>
              </a:solidFill>
            </a:endParaRPr>
          </a:p>
        </p:txBody>
      </p:sp>
      <p:pic>
        <p:nvPicPr>
          <p:cNvPr id="291"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l="30208" r="32293"/>
          <a:stretch/>
        </p:blipFill>
        <p:spPr bwMode="auto">
          <a:xfrm>
            <a:off x="5040660" y="1930684"/>
            <a:ext cx="2059929" cy="27847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2" name="Picture 8" descr="http://www.butecopensource.org/assets/wp-content/uploads/2016/03/apache_meso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9593" y="2526983"/>
            <a:ext cx="3070648" cy="1397430"/>
          </a:xfrm>
          <a:prstGeom prst="rect">
            <a:avLst/>
          </a:prstGeom>
          <a:noFill/>
          <a:extLst>
            <a:ext uri="{909E8E84-426E-40DD-AFC4-6F175D3DCCD1}">
              <a14:hiddenFill xmlns:a14="http://schemas.microsoft.com/office/drawing/2010/main">
                <a:solidFill>
                  <a:srgbClr val="FFFFFF"/>
                </a:solidFill>
              </a14:hiddenFill>
            </a:ext>
          </a:extLst>
        </p:spPr>
      </p:pic>
      <p:pic>
        <p:nvPicPr>
          <p:cNvPr id="293" name="Picture 12"/>
          <p:cNvPicPr>
            <a:picLocks noChangeAspect="1" noChangeArrowheads="1"/>
          </p:cNvPicPr>
          <p:nvPr/>
        </p:nvPicPr>
        <p:blipFill rotWithShape="1">
          <a:blip r:embed="rId7">
            <a:extLst>
              <a:ext uri="{28A0092B-C50C-407E-A947-70E740481C1C}">
                <a14:useLocalDpi xmlns:a14="http://schemas.microsoft.com/office/drawing/2010/main" val="0"/>
              </a:ext>
            </a:extLst>
          </a:blip>
          <a:srcRect l="29267" t="18100" r="29761" b="16362"/>
          <a:stretch/>
        </p:blipFill>
        <p:spPr bwMode="auto">
          <a:xfrm>
            <a:off x="11110242" y="2477986"/>
            <a:ext cx="1419250"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4" name="Retângulo 293"/>
          <p:cNvSpPr/>
          <p:nvPr/>
        </p:nvSpPr>
        <p:spPr>
          <a:xfrm>
            <a:off x="8039593" y="2477985"/>
            <a:ext cx="4489899" cy="1495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95" name="Picture 1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3588" y="5007917"/>
            <a:ext cx="803910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085785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5837752"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Próximos passos</a:t>
            </a:r>
            <a:endParaRPr lang="pt-BR" sz="3600" dirty="0">
              <a:solidFill>
                <a:schemeClr val="tx2"/>
              </a:solidFill>
            </a:endParaRPr>
          </a:p>
        </p:txBody>
      </p:sp>
      <p:grpSp>
        <p:nvGrpSpPr>
          <p:cNvPr id="20" name="Grupo 19"/>
          <p:cNvGrpSpPr/>
          <p:nvPr/>
        </p:nvGrpSpPr>
        <p:grpSpPr>
          <a:xfrm>
            <a:off x="4789844" y="2898378"/>
            <a:ext cx="1908220" cy="1127584"/>
            <a:chOff x="6374861" y="2032633"/>
            <a:chExt cx="1908220" cy="1127584"/>
          </a:xfrm>
        </p:grpSpPr>
        <p:sp>
          <p:nvSpPr>
            <p:cNvPr id="2" name="Retângulo 1"/>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7262131" y="2411759"/>
              <a:ext cx="874873" cy="369332"/>
            </a:xfrm>
            <a:prstGeom prst="rect">
              <a:avLst/>
            </a:prstGeom>
            <a:noFill/>
          </p:spPr>
          <p:txBody>
            <a:bodyPr wrap="square" rtlCol="0">
              <a:spAutoFit/>
            </a:bodyPr>
            <a:lstStyle/>
            <a:p>
              <a:pPr algn="ctr"/>
              <a:r>
                <a:rPr lang="pt-BR" sz="1800" dirty="0" smtClean="0"/>
                <a:t>Master</a:t>
              </a:r>
              <a:endParaRPr lang="pt-BR" sz="1800" dirty="0"/>
            </a:p>
          </p:txBody>
        </p:sp>
      </p:grpSp>
      <p:grpSp>
        <p:nvGrpSpPr>
          <p:cNvPr id="39" name="Grupo 38"/>
          <p:cNvGrpSpPr/>
          <p:nvPr/>
        </p:nvGrpSpPr>
        <p:grpSpPr>
          <a:xfrm>
            <a:off x="4789844" y="4972153"/>
            <a:ext cx="1908220" cy="1127584"/>
            <a:chOff x="6374861" y="2032633"/>
            <a:chExt cx="1908220" cy="1127584"/>
          </a:xfrm>
        </p:grpSpPr>
        <p:sp>
          <p:nvSpPr>
            <p:cNvPr id="40" name="Retângulo 39"/>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CaixaDeTexto 41"/>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grpSp>
        <p:nvGrpSpPr>
          <p:cNvPr id="43" name="Grupo 42"/>
          <p:cNvGrpSpPr/>
          <p:nvPr/>
        </p:nvGrpSpPr>
        <p:grpSpPr>
          <a:xfrm>
            <a:off x="7380954" y="4992859"/>
            <a:ext cx="1908220" cy="1127584"/>
            <a:chOff x="6374861" y="2032633"/>
            <a:chExt cx="1908220" cy="1127584"/>
          </a:xfrm>
        </p:grpSpPr>
        <p:sp>
          <p:nvSpPr>
            <p:cNvPr id="44" name="Retângulo 43"/>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6" name="CaixaDeTexto 45"/>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grpSp>
        <p:nvGrpSpPr>
          <p:cNvPr id="47" name="Grupo 46"/>
          <p:cNvGrpSpPr/>
          <p:nvPr/>
        </p:nvGrpSpPr>
        <p:grpSpPr>
          <a:xfrm>
            <a:off x="10117216" y="4971324"/>
            <a:ext cx="1908220" cy="1127584"/>
            <a:chOff x="6374861" y="2032633"/>
            <a:chExt cx="1908220" cy="1127584"/>
          </a:xfrm>
        </p:grpSpPr>
        <p:sp>
          <p:nvSpPr>
            <p:cNvPr id="48" name="Retângulo 47"/>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9"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0" name="CaixaDeTexto 49"/>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cxnSp>
        <p:nvCxnSpPr>
          <p:cNvPr id="38" name="Conector reto 37"/>
          <p:cNvCxnSpPr>
            <a:stCxn id="2" idx="2"/>
            <a:endCxn id="40" idx="0"/>
          </p:cNvCxnSpPr>
          <p:nvPr/>
        </p:nvCxnSpPr>
        <p:spPr>
          <a:xfrm>
            <a:off x="5743954" y="4025962"/>
            <a:ext cx="0" cy="946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Conector angulado 51"/>
          <p:cNvCxnSpPr>
            <a:stCxn id="2" idx="2"/>
            <a:endCxn id="44" idx="0"/>
          </p:cNvCxnSpPr>
          <p:nvPr/>
        </p:nvCxnSpPr>
        <p:spPr>
          <a:xfrm rot="16200000" flipH="1">
            <a:off x="6556061" y="3213855"/>
            <a:ext cx="966897" cy="259111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58" name="Conector angulado 57"/>
          <p:cNvCxnSpPr>
            <a:stCxn id="2" idx="2"/>
            <a:endCxn id="48" idx="0"/>
          </p:cNvCxnSpPr>
          <p:nvPr/>
        </p:nvCxnSpPr>
        <p:spPr>
          <a:xfrm rot="16200000" flipH="1">
            <a:off x="7934959" y="1834957"/>
            <a:ext cx="945362" cy="5327372"/>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59" name="CaixaDeTexto 58"/>
          <p:cNvSpPr txBox="1"/>
          <p:nvPr/>
        </p:nvSpPr>
        <p:spPr>
          <a:xfrm>
            <a:off x="12529492" y="5172400"/>
            <a:ext cx="651140" cy="830997"/>
          </a:xfrm>
          <a:prstGeom prst="rect">
            <a:avLst/>
          </a:prstGeom>
          <a:noFill/>
        </p:spPr>
        <p:txBody>
          <a:bodyPr wrap="none" rtlCol="0">
            <a:spAutoFit/>
          </a:bodyPr>
          <a:lstStyle/>
          <a:p>
            <a:r>
              <a:rPr lang="pt-BR" sz="4800" dirty="0" smtClean="0"/>
              <a:t>...</a:t>
            </a:r>
            <a:endParaRPr lang="pt-BR" sz="4800" dirty="0"/>
          </a:p>
        </p:txBody>
      </p:sp>
    </p:spTree>
    <p:extLst>
      <p:ext uri="{BB962C8B-B14F-4D97-AF65-F5344CB8AC3E}">
        <p14:creationId xmlns:p14="http://schemas.microsoft.com/office/powerpoint/2010/main" val="60124767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tângulo 36"/>
          <p:cNvSpPr/>
          <p:nvPr/>
        </p:nvSpPr>
        <p:spPr>
          <a:xfrm>
            <a:off x="5102378" y="5299186"/>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p:cNvSpPr/>
          <p:nvPr/>
        </p:nvSpPr>
        <p:spPr>
          <a:xfrm>
            <a:off x="4949978" y="5146786"/>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Grupo 19"/>
          <p:cNvGrpSpPr/>
          <p:nvPr/>
        </p:nvGrpSpPr>
        <p:grpSpPr>
          <a:xfrm>
            <a:off x="4789844" y="2889174"/>
            <a:ext cx="1908220" cy="1127584"/>
            <a:chOff x="6374861" y="2032633"/>
            <a:chExt cx="1908220" cy="1127584"/>
          </a:xfrm>
        </p:grpSpPr>
        <p:sp>
          <p:nvSpPr>
            <p:cNvPr id="2" name="Retângulo 1"/>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7262131" y="2411759"/>
              <a:ext cx="874873" cy="369332"/>
            </a:xfrm>
            <a:prstGeom prst="rect">
              <a:avLst/>
            </a:prstGeom>
            <a:noFill/>
          </p:spPr>
          <p:txBody>
            <a:bodyPr wrap="square" rtlCol="0">
              <a:spAutoFit/>
            </a:bodyPr>
            <a:lstStyle/>
            <a:p>
              <a:pPr algn="ctr"/>
              <a:r>
                <a:rPr lang="pt-BR" sz="1800" dirty="0" smtClean="0"/>
                <a:t>Master</a:t>
              </a:r>
              <a:endParaRPr lang="pt-BR" sz="1800" dirty="0"/>
            </a:p>
          </p:txBody>
        </p:sp>
      </p:grpSp>
      <p:grpSp>
        <p:nvGrpSpPr>
          <p:cNvPr id="39" name="Grupo 38"/>
          <p:cNvGrpSpPr/>
          <p:nvPr/>
        </p:nvGrpSpPr>
        <p:grpSpPr>
          <a:xfrm>
            <a:off x="4789844" y="4962949"/>
            <a:ext cx="1908220" cy="1127584"/>
            <a:chOff x="6374861" y="2032633"/>
            <a:chExt cx="1908220" cy="1127584"/>
          </a:xfrm>
        </p:grpSpPr>
        <p:sp>
          <p:nvSpPr>
            <p:cNvPr id="40" name="Retângulo 39"/>
            <p:cNvSpPr/>
            <p:nvPr/>
          </p:nvSpPr>
          <p:spPr>
            <a:xfrm>
              <a:off x="6374861" y="2032633"/>
              <a:ext cx="1908220" cy="11275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CaixaDeTexto 41"/>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cxnSp>
        <p:nvCxnSpPr>
          <p:cNvPr id="38" name="Conector reto 37"/>
          <p:cNvCxnSpPr>
            <a:stCxn id="2" idx="2"/>
            <a:endCxn id="40" idx="0"/>
          </p:cNvCxnSpPr>
          <p:nvPr/>
        </p:nvCxnSpPr>
        <p:spPr>
          <a:xfrm>
            <a:off x="5743954" y="4016758"/>
            <a:ext cx="0" cy="94619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18" name="Grupo 17"/>
          <p:cNvGrpSpPr/>
          <p:nvPr/>
        </p:nvGrpSpPr>
        <p:grpSpPr>
          <a:xfrm>
            <a:off x="7380954" y="4983655"/>
            <a:ext cx="1908220" cy="1127584"/>
            <a:chOff x="7380954" y="4723122"/>
            <a:chExt cx="1908220" cy="1127584"/>
          </a:xfrm>
        </p:grpSpPr>
        <p:pic>
          <p:nvPicPr>
            <p:cNvPr id="2355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63" t="18445" r="23543" b="15811"/>
            <a:stretch/>
          </p:blipFill>
          <p:spPr bwMode="auto">
            <a:xfrm>
              <a:off x="7516379" y="4886537"/>
              <a:ext cx="891261" cy="81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6" name="Grupo 55"/>
            <p:cNvGrpSpPr/>
            <p:nvPr/>
          </p:nvGrpSpPr>
          <p:grpSpPr>
            <a:xfrm>
              <a:off x="7380954" y="4723122"/>
              <a:ext cx="1908220" cy="1127584"/>
              <a:chOff x="6374861" y="2032633"/>
              <a:chExt cx="1908220" cy="1127584"/>
            </a:xfrm>
          </p:grpSpPr>
          <p:sp>
            <p:nvSpPr>
              <p:cNvPr id="57" name="Retângulo 56"/>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CaixaDeTexto 60"/>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grpSp>
      <p:cxnSp>
        <p:nvCxnSpPr>
          <p:cNvPr id="66" name="Conector angulado 65"/>
          <p:cNvCxnSpPr>
            <a:endCxn id="57" idx="0"/>
          </p:cNvCxnSpPr>
          <p:nvPr/>
        </p:nvCxnSpPr>
        <p:spPr>
          <a:xfrm rot="16200000" flipH="1">
            <a:off x="6556061" y="3204651"/>
            <a:ext cx="966897" cy="259111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7" name="Conector angulado 66"/>
          <p:cNvCxnSpPr/>
          <p:nvPr/>
        </p:nvCxnSpPr>
        <p:spPr>
          <a:xfrm rot="16200000" flipH="1">
            <a:off x="7934959" y="1825753"/>
            <a:ext cx="945362" cy="5327372"/>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68" name="CaixaDeTexto 67"/>
          <p:cNvSpPr txBox="1"/>
          <p:nvPr/>
        </p:nvSpPr>
        <p:spPr>
          <a:xfrm>
            <a:off x="12529492" y="5163196"/>
            <a:ext cx="651140" cy="830997"/>
          </a:xfrm>
          <a:prstGeom prst="rect">
            <a:avLst/>
          </a:prstGeom>
          <a:noFill/>
        </p:spPr>
        <p:txBody>
          <a:bodyPr wrap="none" rtlCol="0">
            <a:spAutoFit/>
          </a:bodyPr>
          <a:lstStyle/>
          <a:p>
            <a:r>
              <a:rPr lang="pt-BR" sz="4800" dirty="0" smtClean="0"/>
              <a:t>...</a:t>
            </a:r>
            <a:endParaRPr lang="pt-BR" sz="4800" dirty="0"/>
          </a:p>
        </p:txBody>
      </p:sp>
      <p:grpSp>
        <p:nvGrpSpPr>
          <p:cNvPr id="72" name="Grupo 71"/>
          <p:cNvGrpSpPr/>
          <p:nvPr/>
        </p:nvGrpSpPr>
        <p:grpSpPr>
          <a:xfrm>
            <a:off x="10117216" y="4977383"/>
            <a:ext cx="1908220" cy="1127584"/>
            <a:chOff x="7380954" y="4723122"/>
            <a:chExt cx="1908220" cy="1127584"/>
          </a:xfrm>
        </p:grpSpPr>
        <p:pic>
          <p:nvPicPr>
            <p:cNvPr id="7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63" t="18445" r="23543" b="15811"/>
            <a:stretch/>
          </p:blipFill>
          <p:spPr bwMode="auto">
            <a:xfrm>
              <a:off x="7516379" y="4886537"/>
              <a:ext cx="891261" cy="81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4" name="Grupo 73"/>
            <p:cNvGrpSpPr/>
            <p:nvPr/>
          </p:nvGrpSpPr>
          <p:grpSpPr>
            <a:xfrm>
              <a:off x="7380954" y="4723122"/>
              <a:ext cx="1908220" cy="1127584"/>
              <a:chOff x="6374861" y="2032633"/>
              <a:chExt cx="1908220" cy="1127584"/>
            </a:xfrm>
          </p:grpSpPr>
          <p:sp>
            <p:nvSpPr>
              <p:cNvPr id="75" name="Retângulo 74"/>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CaixaDeTexto 75"/>
              <p:cNvSpPr txBox="1"/>
              <p:nvPr/>
            </p:nvSpPr>
            <p:spPr>
              <a:xfrm>
                <a:off x="7262131" y="2411759"/>
                <a:ext cx="874873" cy="369332"/>
              </a:xfrm>
              <a:prstGeom prst="rect">
                <a:avLst/>
              </a:prstGeom>
              <a:noFill/>
            </p:spPr>
            <p:txBody>
              <a:bodyPr wrap="square" rtlCol="0">
                <a:spAutoFit/>
              </a:bodyPr>
              <a:lstStyle/>
              <a:p>
                <a:pPr algn="ctr"/>
                <a:r>
                  <a:rPr lang="pt-BR" sz="1800" dirty="0" smtClean="0"/>
                  <a:t>Node</a:t>
                </a:r>
                <a:endParaRPr lang="pt-BR" sz="1800" dirty="0"/>
              </a:p>
            </p:txBody>
          </p:sp>
        </p:grpSp>
      </p:grpSp>
      <p:sp>
        <p:nvSpPr>
          <p:cNvPr id="45" name="CaixaDeTexto 44"/>
          <p:cNvSpPr txBox="1"/>
          <p:nvPr/>
        </p:nvSpPr>
        <p:spPr>
          <a:xfrm>
            <a:off x="4073026" y="260722"/>
            <a:ext cx="7890173"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Próximos passos (</a:t>
            </a:r>
            <a:r>
              <a:rPr lang="pt-BR" sz="3600" dirty="0" err="1" smtClean="0">
                <a:solidFill>
                  <a:schemeClr val="tx2"/>
                </a:solidFill>
              </a:rPr>
              <a:t>windows</a:t>
            </a:r>
            <a:r>
              <a:rPr lang="pt-BR" sz="3600" dirty="0" smtClean="0">
                <a:solidFill>
                  <a:schemeClr val="tx2"/>
                </a:solidFill>
              </a:rPr>
              <a:t>)</a:t>
            </a:r>
            <a:endParaRPr lang="pt-BR" sz="3600" dirty="0">
              <a:solidFill>
                <a:schemeClr val="tx2"/>
              </a:solidFill>
            </a:endParaRPr>
          </a:p>
        </p:txBody>
      </p:sp>
    </p:spTree>
    <p:extLst>
      <p:ext uri="{BB962C8B-B14F-4D97-AF65-F5344CB8AC3E}">
        <p14:creationId xmlns:p14="http://schemas.microsoft.com/office/powerpoint/2010/main" val="10948478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6" name="Grupo 45"/>
          <p:cNvGrpSpPr/>
          <p:nvPr/>
        </p:nvGrpSpPr>
        <p:grpSpPr>
          <a:xfrm>
            <a:off x="7536229" y="5218794"/>
            <a:ext cx="2060620" cy="1279984"/>
            <a:chOff x="4949978" y="4886253"/>
            <a:chExt cx="2060620" cy="1279984"/>
          </a:xfrm>
        </p:grpSpPr>
        <p:sp>
          <p:nvSpPr>
            <p:cNvPr id="47" name="Retângulo 46"/>
            <p:cNvSpPr/>
            <p:nvPr/>
          </p:nvSpPr>
          <p:spPr>
            <a:xfrm>
              <a:off x="5102378" y="5038653"/>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47"/>
            <p:cNvSpPr/>
            <p:nvPr/>
          </p:nvSpPr>
          <p:spPr>
            <a:xfrm>
              <a:off x="4949978" y="4886253"/>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37" name="Retângulo 36"/>
          <p:cNvSpPr/>
          <p:nvPr/>
        </p:nvSpPr>
        <p:spPr>
          <a:xfrm>
            <a:off x="5102378" y="5342845"/>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43"/>
          <p:cNvSpPr/>
          <p:nvPr/>
        </p:nvSpPr>
        <p:spPr>
          <a:xfrm>
            <a:off x="4949978" y="5190445"/>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20" name="Grupo 19"/>
          <p:cNvGrpSpPr/>
          <p:nvPr/>
        </p:nvGrpSpPr>
        <p:grpSpPr>
          <a:xfrm>
            <a:off x="4789844" y="2932833"/>
            <a:ext cx="1908220" cy="1127584"/>
            <a:chOff x="6374861" y="2032633"/>
            <a:chExt cx="1908220" cy="1127584"/>
          </a:xfrm>
        </p:grpSpPr>
        <p:sp>
          <p:nvSpPr>
            <p:cNvPr id="2" name="Retângulo 1"/>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2253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aixaDeTexto 2"/>
            <p:cNvSpPr txBox="1"/>
            <p:nvPr/>
          </p:nvSpPr>
          <p:spPr>
            <a:xfrm>
              <a:off x="7262131" y="2411759"/>
              <a:ext cx="874873" cy="369332"/>
            </a:xfrm>
            <a:prstGeom prst="rect">
              <a:avLst/>
            </a:prstGeom>
            <a:noFill/>
          </p:spPr>
          <p:txBody>
            <a:bodyPr wrap="square" rtlCol="0">
              <a:spAutoFit/>
            </a:bodyPr>
            <a:lstStyle/>
            <a:p>
              <a:pPr algn="ctr"/>
              <a:r>
                <a:rPr lang="pt-BR" sz="1800" dirty="0" smtClean="0"/>
                <a:t>Master</a:t>
              </a:r>
              <a:endParaRPr lang="pt-BR" sz="1800" dirty="0"/>
            </a:p>
          </p:txBody>
        </p:sp>
      </p:grpSp>
      <p:sp>
        <p:nvSpPr>
          <p:cNvPr id="40" name="Retângulo 39"/>
          <p:cNvSpPr/>
          <p:nvPr/>
        </p:nvSpPr>
        <p:spPr>
          <a:xfrm>
            <a:off x="4789844" y="5006608"/>
            <a:ext cx="1908220" cy="11275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4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3999" y="5080641"/>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CaixaDeTexto 41"/>
          <p:cNvSpPr txBox="1"/>
          <p:nvPr/>
        </p:nvSpPr>
        <p:spPr>
          <a:xfrm>
            <a:off x="5677114" y="5385734"/>
            <a:ext cx="874873" cy="369332"/>
          </a:xfrm>
          <a:prstGeom prst="rect">
            <a:avLst/>
          </a:prstGeom>
          <a:noFill/>
        </p:spPr>
        <p:txBody>
          <a:bodyPr wrap="square" rtlCol="0">
            <a:spAutoFit/>
          </a:bodyPr>
          <a:lstStyle/>
          <a:p>
            <a:pPr algn="ctr"/>
            <a:r>
              <a:rPr lang="pt-BR" sz="1800" dirty="0" smtClean="0"/>
              <a:t>Node</a:t>
            </a:r>
            <a:endParaRPr lang="pt-BR" sz="1800" dirty="0"/>
          </a:p>
        </p:txBody>
      </p:sp>
      <p:cxnSp>
        <p:nvCxnSpPr>
          <p:cNvPr id="38" name="Conector reto 37"/>
          <p:cNvCxnSpPr>
            <a:stCxn id="2" idx="2"/>
            <a:endCxn id="40" idx="0"/>
          </p:cNvCxnSpPr>
          <p:nvPr/>
        </p:nvCxnSpPr>
        <p:spPr>
          <a:xfrm>
            <a:off x="5743954" y="4060417"/>
            <a:ext cx="0" cy="946191"/>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56" name="Grupo 55"/>
          <p:cNvGrpSpPr/>
          <p:nvPr/>
        </p:nvGrpSpPr>
        <p:grpSpPr>
          <a:xfrm>
            <a:off x="7380954" y="5027314"/>
            <a:ext cx="1908220" cy="1127584"/>
            <a:chOff x="6374861" y="2032633"/>
            <a:chExt cx="1908220" cy="1127584"/>
          </a:xfrm>
          <a:solidFill>
            <a:schemeClr val="bg1"/>
          </a:solidFill>
        </p:grpSpPr>
        <p:sp>
          <p:nvSpPr>
            <p:cNvPr id="57" name="Retângulo 56"/>
            <p:cNvSpPr/>
            <p:nvPr/>
          </p:nvSpPr>
          <p:spPr>
            <a:xfrm>
              <a:off x="6374861" y="2032633"/>
              <a:ext cx="1908220" cy="1127584"/>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CaixaDeTexto 60"/>
            <p:cNvSpPr txBox="1"/>
            <p:nvPr/>
          </p:nvSpPr>
          <p:spPr>
            <a:xfrm>
              <a:off x="7262131" y="2411759"/>
              <a:ext cx="874873" cy="369332"/>
            </a:xfrm>
            <a:prstGeom prst="rect">
              <a:avLst/>
            </a:prstGeom>
            <a:grpFill/>
          </p:spPr>
          <p:txBody>
            <a:bodyPr wrap="square" rtlCol="0">
              <a:spAutoFit/>
            </a:bodyPr>
            <a:lstStyle/>
            <a:p>
              <a:pPr algn="ctr"/>
              <a:r>
                <a:rPr lang="pt-BR" sz="1800" dirty="0" smtClean="0"/>
                <a:t>Node</a:t>
              </a:r>
              <a:endParaRPr lang="pt-BR" sz="1800" dirty="0"/>
            </a:p>
          </p:txBody>
        </p:sp>
      </p:grpSp>
      <p:cxnSp>
        <p:nvCxnSpPr>
          <p:cNvPr id="66" name="Conector angulado 65"/>
          <p:cNvCxnSpPr>
            <a:endCxn id="57" idx="0"/>
          </p:cNvCxnSpPr>
          <p:nvPr/>
        </p:nvCxnSpPr>
        <p:spPr>
          <a:xfrm rot="16200000" flipH="1">
            <a:off x="6556061" y="3248310"/>
            <a:ext cx="966897" cy="259111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67" name="Conector angulado 66"/>
          <p:cNvCxnSpPr/>
          <p:nvPr/>
        </p:nvCxnSpPr>
        <p:spPr>
          <a:xfrm rot="16200000" flipH="1">
            <a:off x="7934959" y="1869412"/>
            <a:ext cx="945362" cy="5327372"/>
          </a:xfrm>
          <a:prstGeom prst="bentConnector3">
            <a:avLst/>
          </a:prstGeom>
          <a:ln w="19050"/>
        </p:spPr>
        <p:style>
          <a:lnRef idx="1">
            <a:schemeClr val="accent1"/>
          </a:lnRef>
          <a:fillRef idx="0">
            <a:schemeClr val="accent1"/>
          </a:fillRef>
          <a:effectRef idx="0">
            <a:schemeClr val="accent1"/>
          </a:effectRef>
          <a:fontRef idx="minor">
            <a:schemeClr val="tx1"/>
          </a:fontRef>
        </p:style>
      </p:cxnSp>
      <p:sp>
        <p:nvSpPr>
          <p:cNvPr id="68" name="CaixaDeTexto 67"/>
          <p:cNvSpPr txBox="1"/>
          <p:nvPr/>
        </p:nvSpPr>
        <p:spPr>
          <a:xfrm>
            <a:off x="12529492" y="5206855"/>
            <a:ext cx="651140" cy="830997"/>
          </a:xfrm>
          <a:prstGeom prst="rect">
            <a:avLst/>
          </a:prstGeom>
          <a:noFill/>
        </p:spPr>
        <p:txBody>
          <a:bodyPr wrap="none" rtlCol="0">
            <a:spAutoFit/>
          </a:bodyPr>
          <a:lstStyle/>
          <a:p>
            <a:r>
              <a:rPr lang="pt-BR" sz="4800" dirty="0" smtClean="0"/>
              <a:t>...</a:t>
            </a:r>
            <a:endParaRPr lang="pt-BR" sz="4800" dirty="0"/>
          </a:p>
        </p:txBody>
      </p:sp>
      <p:pic>
        <p:nvPicPr>
          <p:cNvPr id="23554"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5963" t="18445" r="23543" b="15811"/>
          <a:stretch/>
        </p:blipFill>
        <p:spPr bwMode="auto">
          <a:xfrm>
            <a:off x="7516379" y="5190729"/>
            <a:ext cx="891261" cy="8175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9" name="Grupo 48"/>
          <p:cNvGrpSpPr/>
          <p:nvPr/>
        </p:nvGrpSpPr>
        <p:grpSpPr>
          <a:xfrm>
            <a:off x="7404759" y="2935245"/>
            <a:ext cx="1908220" cy="1127584"/>
            <a:chOff x="6374861" y="2032633"/>
            <a:chExt cx="1908220" cy="1127584"/>
          </a:xfrm>
        </p:grpSpPr>
        <p:sp>
          <p:nvSpPr>
            <p:cNvPr id="50" name="Retângulo 49"/>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2" name="CaixaDeTexto 51"/>
            <p:cNvSpPr txBox="1"/>
            <p:nvPr/>
          </p:nvSpPr>
          <p:spPr>
            <a:xfrm>
              <a:off x="7262131" y="2411759"/>
              <a:ext cx="874873" cy="369332"/>
            </a:xfrm>
            <a:prstGeom prst="rect">
              <a:avLst/>
            </a:prstGeom>
            <a:noFill/>
          </p:spPr>
          <p:txBody>
            <a:bodyPr wrap="square" rtlCol="0">
              <a:spAutoFit/>
            </a:bodyPr>
            <a:lstStyle/>
            <a:p>
              <a:pPr algn="ctr"/>
              <a:r>
                <a:rPr lang="pt-BR" sz="1800" dirty="0" smtClean="0"/>
                <a:t>Master</a:t>
              </a:r>
              <a:endParaRPr lang="pt-BR" sz="1800" dirty="0"/>
            </a:p>
          </p:txBody>
        </p:sp>
      </p:grpSp>
      <p:grpSp>
        <p:nvGrpSpPr>
          <p:cNvPr id="53" name="Grupo 52"/>
          <p:cNvGrpSpPr/>
          <p:nvPr/>
        </p:nvGrpSpPr>
        <p:grpSpPr>
          <a:xfrm>
            <a:off x="10117216" y="2914538"/>
            <a:ext cx="1908220" cy="1127584"/>
            <a:chOff x="6374861" y="2032633"/>
            <a:chExt cx="1908220" cy="1127584"/>
          </a:xfrm>
        </p:grpSpPr>
        <p:sp>
          <p:nvSpPr>
            <p:cNvPr id="54" name="Retângulo 53"/>
            <p:cNvSpPr/>
            <p:nvPr/>
          </p:nvSpPr>
          <p:spPr>
            <a:xfrm>
              <a:off x="6374861" y="2032633"/>
              <a:ext cx="1908220" cy="11275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5"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9016" y="2106666"/>
              <a:ext cx="860843" cy="1020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8" name="CaixaDeTexto 57"/>
            <p:cNvSpPr txBox="1"/>
            <p:nvPr/>
          </p:nvSpPr>
          <p:spPr>
            <a:xfrm>
              <a:off x="7262131" y="2411759"/>
              <a:ext cx="874873" cy="369332"/>
            </a:xfrm>
            <a:prstGeom prst="rect">
              <a:avLst/>
            </a:prstGeom>
            <a:noFill/>
          </p:spPr>
          <p:txBody>
            <a:bodyPr wrap="square" rtlCol="0">
              <a:spAutoFit/>
            </a:bodyPr>
            <a:lstStyle/>
            <a:p>
              <a:pPr algn="ctr"/>
              <a:r>
                <a:rPr lang="pt-BR" sz="1800" dirty="0" smtClean="0"/>
                <a:t>Master</a:t>
              </a:r>
              <a:endParaRPr lang="pt-BR" sz="1800" dirty="0"/>
            </a:p>
          </p:txBody>
        </p:sp>
      </p:grpSp>
      <p:sp>
        <p:nvSpPr>
          <p:cNvPr id="59" name="CaixaDeTexto 58"/>
          <p:cNvSpPr txBox="1"/>
          <p:nvPr/>
        </p:nvSpPr>
        <p:spPr>
          <a:xfrm>
            <a:off x="12530152" y="3163661"/>
            <a:ext cx="651140" cy="830997"/>
          </a:xfrm>
          <a:prstGeom prst="rect">
            <a:avLst/>
          </a:prstGeom>
          <a:noFill/>
        </p:spPr>
        <p:txBody>
          <a:bodyPr wrap="none" rtlCol="0">
            <a:spAutoFit/>
          </a:bodyPr>
          <a:lstStyle/>
          <a:p>
            <a:r>
              <a:rPr lang="pt-BR" sz="4800" dirty="0" smtClean="0"/>
              <a:t>...</a:t>
            </a:r>
            <a:endParaRPr lang="pt-BR" sz="4800" dirty="0"/>
          </a:p>
        </p:txBody>
      </p:sp>
      <p:cxnSp>
        <p:nvCxnSpPr>
          <p:cNvPr id="24" name="Conector reto 23"/>
          <p:cNvCxnSpPr>
            <a:stCxn id="50" idx="2"/>
          </p:cNvCxnSpPr>
          <p:nvPr/>
        </p:nvCxnSpPr>
        <p:spPr>
          <a:xfrm>
            <a:off x="8358869" y="4062829"/>
            <a:ext cx="0" cy="451974"/>
          </a:xfrm>
          <a:prstGeom prst="line">
            <a:avLst/>
          </a:prstGeom>
        </p:spPr>
        <p:style>
          <a:lnRef idx="1">
            <a:schemeClr val="accent1"/>
          </a:lnRef>
          <a:fillRef idx="0">
            <a:schemeClr val="accent1"/>
          </a:fillRef>
          <a:effectRef idx="0">
            <a:schemeClr val="accent1"/>
          </a:effectRef>
          <a:fontRef idx="minor">
            <a:schemeClr val="tx1"/>
          </a:fontRef>
        </p:style>
      </p:cxnSp>
      <p:grpSp>
        <p:nvGrpSpPr>
          <p:cNvPr id="60" name="Grupo 59"/>
          <p:cNvGrpSpPr/>
          <p:nvPr/>
        </p:nvGrpSpPr>
        <p:grpSpPr>
          <a:xfrm>
            <a:off x="10302248" y="5190445"/>
            <a:ext cx="2060620" cy="1279984"/>
            <a:chOff x="4949978" y="4886253"/>
            <a:chExt cx="2060620" cy="1279984"/>
          </a:xfrm>
        </p:grpSpPr>
        <p:sp>
          <p:nvSpPr>
            <p:cNvPr id="62" name="Retângulo 61"/>
            <p:cNvSpPr/>
            <p:nvPr/>
          </p:nvSpPr>
          <p:spPr>
            <a:xfrm>
              <a:off x="5102378" y="5038653"/>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tângulo 62"/>
            <p:cNvSpPr/>
            <p:nvPr/>
          </p:nvSpPr>
          <p:spPr>
            <a:xfrm>
              <a:off x="4949978" y="4886253"/>
              <a:ext cx="1908220" cy="1127584"/>
            </a:xfrm>
            <a:prstGeom prst="rect">
              <a:avLst/>
            </a:prstGeom>
            <a:solidFill>
              <a:schemeClr val="bg1"/>
            </a:solidFill>
            <a:ln>
              <a:solidFill>
                <a:srgbClr val="8CABD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5" name="Retângulo 64"/>
          <p:cNvSpPr/>
          <p:nvPr/>
        </p:nvSpPr>
        <p:spPr>
          <a:xfrm>
            <a:off x="10142114" y="5006608"/>
            <a:ext cx="1908220" cy="112758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CaixaDeTexto 78"/>
          <p:cNvSpPr txBox="1"/>
          <p:nvPr/>
        </p:nvSpPr>
        <p:spPr>
          <a:xfrm>
            <a:off x="10718515" y="5362810"/>
            <a:ext cx="874873" cy="369332"/>
          </a:xfrm>
          <a:prstGeom prst="rect">
            <a:avLst/>
          </a:prstGeom>
          <a:noFill/>
        </p:spPr>
        <p:txBody>
          <a:bodyPr wrap="square" rtlCol="0">
            <a:spAutoFit/>
          </a:bodyPr>
          <a:lstStyle/>
          <a:p>
            <a:pPr algn="ctr"/>
            <a:r>
              <a:rPr lang="pt-BR" sz="1800" dirty="0" smtClean="0"/>
              <a:t>Node</a:t>
            </a:r>
            <a:endParaRPr lang="pt-BR" sz="1800" dirty="0"/>
          </a:p>
        </p:txBody>
      </p:sp>
      <p:cxnSp>
        <p:nvCxnSpPr>
          <p:cNvPr id="80" name="Conector reto 79"/>
          <p:cNvCxnSpPr/>
          <p:nvPr/>
        </p:nvCxnSpPr>
        <p:spPr>
          <a:xfrm>
            <a:off x="11069216" y="4091891"/>
            <a:ext cx="0" cy="4519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Conector reto 27"/>
          <p:cNvCxnSpPr>
            <a:stCxn id="2" idx="3"/>
            <a:endCxn id="50" idx="1"/>
          </p:cNvCxnSpPr>
          <p:nvPr/>
        </p:nvCxnSpPr>
        <p:spPr>
          <a:xfrm>
            <a:off x="6698064" y="3496625"/>
            <a:ext cx="706695" cy="24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81" name="Conector reto 80"/>
          <p:cNvCxnSpPr/>
          <p:nvPr/>
        </p:nvCxnSpPr>
        <p:spPr>
          <a:xfrm>
            <a:off x="9383215" y="3465843"/>
            <a:ext cx="706695" cy="241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9" name="Retângulo 28"/>
          <p:cNvSpPr/>
          <p:nvPr/>
        </p:nvSpPr>
        <p:spPr>
          <a:xfrm>
            <a:off x="6168405" y="1602234"/>
            <a:ext cx="4381711" cy="7920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H.A. L.B.</a:t>
            </a:r>
            <a:endParaRPr lang="pt-BR" dirty="0"/>
          </a:p>
        </p:txBody>
      </p:sp>
      <p:cxnSp>
        <p:nvCxnSpPr>
          <p:cNvPr id="31" name="Conector reto 30"/>
          <p:cNvCxnSpPr>
            <a:stCxn id="29" idx="2"/>
            <a:endCxn id="50" idx="0"/>
          </p:cNvCxnSpPr>
          <p:nvPr/>
        </p:nvCxnSpPr>
        <p:spPr>
          <a:xfrm flipH="1">
            <a:off x="8358869" y="2394322"/>
            <a:ext cx="392" cy="540923"/>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Conector angulado 32"/>
          <p:cNvCxnSpPr>
            <a:stCxn id="29" idx="2"/>
            <a:endCxn id="54" idx="0"/>
          </p:cNvCxnSpPr>
          <p:nvPr/>
        </p:nvCxnSpPr>
        <p:spPr>
          <a:xfrm rot="16200000" flipH="1">
            <a:off x="9455185" y="1298397"/>
            <a:ext cx="520216" cy="271206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5" name="Conector angulado 34"/>
          <p:cNvCxnSpPr>
            <a:stCxn id="29" idx="2"/>
            <a:endCxn id="2" idx="0"/>
          </p:cNvCxnSpPr>
          <p:nvPr/>
        </p:nvCxnSpPr>
        <p:spPr>
          <a:xfrm rot="5400000">
            <a:off x="6782353" y="1355924"/>
            <a:ext cx="538511" cy="2615307"/>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3557" name="Conector angulado 23556"/>
          <p:cNvCxnSpPr>
            <a:stCxn id="29" idx="1"/>
            <a:endCxn id="40" idx="1"/>
          </p:cNvCxnSpPr>
          <p:nvPr/>
        </p:nvCxnSpPr>
        <p:spPr>
          <a:xfrm rot="10800000" flipV="1">
            <a:off x="4789845" y="1998278"/>
            <a:ext cx="1378561" cy="3572122"/>
          </a:xfrm>
          <a:prstGeom prst="bentConnector3">
            <a:avLst>
              <a:gd name="adj1" fmla="val 141743"/>
            </a:avLst>
          </a:prstGeom>
        </p:spPr>
        <p:style>
          <a:lnRef idx="1">
            <a:schemeClr val="accent1"/>
          </a:lnRef>
          <a:fillRef idx="0">
            <a:schemeClr val="accent1"/>
          </a:fillRef>
          <a:effectRef idx="0">
            <a:schemeClr val="accent1"/>
          </a:effectRef>
          <a:fontRef idx="minor">
            <a:schemeClr val="tx1"/>
          </a:fontRef>
        </p:style>
      </p:cxnSp>
      <p:sp>
        <p:nvSpPr>
          <p:cNvPr id="94" name="CaixaDeTexto 93"/>
          <p:cNvSpPr txBox="1"/>
          <p:nvPr/>
        </p:nvSpPr>
        <p:spPr>
          <a:xfrm>
            <a:off x="4073026" y="260722"/>
            <a:ext cx="8428269"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Próximos passos (H.A. Cluster)</a:t>
            </a:r>
            <a:endParaRPr lang="pt-BR" sz="3600" dirty="0">
              <a:solidFill>
                <a:schemeClr val="tx2"/>
              </a:solidFill>
            </a:endParaRPr>
          </a:p>
        </p:txBody>
      </p:sp>
    </p:spTree>
    <p:extLst>
      <p:ext uri="{BB962C8B-B14F-4D97-AF65-F5344CB8AC3E}">
        <p14:creationId xmlns:p14="http://schemas.microsoft.com/office/powerpoint/2010/main" val="34685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570" b="27812"/>
          <a:stretch/>
        </p:blipFill>
        <p:spPr bwMode="auto">
          <a:xfrm>
            <a:off x="2736404" y="1242194"/>
            <a:ext cx="8976320" cy="2658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CaixaDeTexto 22"/>
          <p:cNvSpPr txBox="1"/>
          <p:nvPr/>
        </p:nvSpPr>
        <p:spPr>
          <a:xfrm>
            <a:off x="3059932" y="4626570"/>
            <a:ext cx="8329264" cy="1077218"/>
          </a:xfrm>
          <a:prstGeom prst="rect">
            <a:avLst/>
          </a:prstGeom>
          <a:noFill/>
        </p:spPr>
        <p:txBody>
          <a:bodyPr wrap="square" rtlCol="0">
            <a:spAutoFit/>
          </a:bodyPr>
          <a:lstStyle/>
          <a:p>
            <a:pPr algn="ctr"/>
            <a:r>
              <a:rPr lang="pt-BR" sz="3200" dirty="0" smtClean="0"/>
              <a:t>Aspectos técnicos aplicados ao </a:t>
            </a:r>
          </a:p>
          <a:p>
            <a:pPr algn="ctr"/>
            <a:r>
              <a:rPr lang="pt-BR" sz="3200" dirty="0" smtClean="0"/>
              <a:t>cenário atual do Digital</a:t>
            </a:r>
            <a:endParaRPr lang="pt-BR" sz="3200" dirty="0"/>
          </a:p>
        </p:txBody>
      </p:sp>
    </p:spTree>
    <p:extLst>
      <p:ext uri="{BB962C8B-B14F-4D97-AF65-F5344CB8AC3E}">
        <p14:creationId xmlns:p14="http://schemas.microsoft.com/office/powerpoint/2010/main" val="41842343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5124160" cy="646331"/>
          </a:xfrm>
          <a:prstGeom prst="rect">
            <a:avLst/>
          </a:prstGeom>
          <a:noFill/>
        </p:spPr>
        <p:txBody>
          <a:bodyPr wrap="none" rtlCol="0">
            <a:spAutoFit/>
          </a:bodyPr>
          <a:lstStyle/>
          <a:p>
            <a:r>
              <a:rPr lang="pt-BR" sz="3600" dirty="0" smtClean="0">
                <a:solidFill>
                  <a:schemeClr val="tx2"/>
                </a:solidFill>
              </a:rPr>
              <a:t>Revisão – VM x Containers</a:t>
            </a:r>
            <a:endParaRPr lang="pt-BR" sz="3600" dirty="0">
              <a:solidFill>
                <a:schemeClr val="tx2"/>
              </a:solidFill>
            </a:endParaRPr>
          </a:p>
        </p:txBody>
      </p:sp>
      <p:pic>
        <p:nvPicPr>
          <p:cNvPr id="19" name="Picture 2" descr="http://imesh.github.io/images/contvsv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72508" y="1818258"/>
            <a:ext cx="10221667" cy="5040560"/>
          </a:xfrm>
          <a:prstGeom prst="rect">
            <a:avLst/>
          </a:prstGeom>
          <a:noFill/>
          <a:extLst>
            <a:ext uri="{909E8E84-426E-40DD-AFC4-6F175D3DCCD1}">
              <a14:hiddenFill xmlns:a14="http://schemas.microsoft.com/office/drawing/2010/main">
                <a:solidFill>
                  <a:srgbClr val="FFFFFF"/>
                </a:solidFill>
              </a14:hiddenFill>
            </a:ext>
          </a:extLst>
        </p:spPr>
      </p:pic>
      <p:sp>
        <p:nvSpPr>
          <p:cNvPr id="21" name="CaixaDeTexto 20"/>
          <p:cNvSpPr txBox="1"/>
          <p:nvPr/>
        </p:nvSpPr>
        <p:spPr>
          <a:xfrm>
            <a:off x="3888532" y="7487145"/>
            <a:ext cx="6365717" cy="307777"/>
          </a:xfrm>
          <a:prstGeom prst="rect">
            <a:avLst/>
          </a:prstGeom>
          <a:noFill/>
        </p:spPr>
        <p:txBody>
          <a:bodyPr wrap="none" rtlCol="0">
            <a:spAutoFit/>
          </a:bodyPr>
          <a:lstStyle/>
          <a:p>
            <a:r>
              <a:rPr lang="pt-BR" sz="1400" dirty="0" smtClean="0"/>
              <a:t>Fonte: https://www.sdxcentral.com/cloud/containers/definitions/containers-vs-vms/</a:t>
            </a:r>
            <a:endParaRPr lang="pt-BR" sz="1400" dirty="0"/>
          </a:p>
        </p:txBody>
      </p:sp>
    </p:spTree>
    <p:extLst>
      <p:ext uri="{BB962C8B-B14F-4D97-AF65-F5344CB8AC3E}">
        <p14:creationId xmlns:p14="http://schemas.microsoft.com/office/powerpoint/2010/main" val="13893762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8598393" y="1890266"/>
            <a:ext cx="5572154" cy="49106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5750485" cy="646331"/>
          </a:xfrm>
          <a:prstGeom prst="rect">
            <a:avLst/>
          </a:prstGeom>
          <a:noFill/>
        </p:spPr>
        <p:txBody>
          <a:bodyPr wrap="none" rtlCol="0">
            <a:spAutoFit/>
          </a:bodyPr>
          <a:lstStyle/>
          <a:p>
            <a:r>
              <a:rPr lang="pt-BR" sz="3600" dirty="0" smtClean="0">
                <a:solidFill>
                  <a:schemeClr val="tx2"/>
                </a:solidFill>
              </a:rPr>
              <a:t>Revisão – Containers (</a:t>
            </a:r>
            <a:r>
              <a:rPr lang="pt-BR" sz="3600" dirty="0" err="1" smtClean="0">
                <a:solidFill>
                  <a:schemeClr val="tx2"/>
                </a:solidFill>
              </a:rPr>
              <a:t>Docker</a:t>
            </a:r>
            <a:r>
              <a:rPr lang="pt-BR" sz="3600" dirty="0" smtClean="0">
                <a:solidFill>
                  <a:schemeClr val="tx2"/>
                </a:solidFill>
              </a:rPr>
              <a:t>)</a:t>
            </a:r>
            <a:endParaRPr lang="pt-BR" sz="3600" dirty="0">
              <a:solidFill>
                <a:schemeClr val="tx2"/>
              </a:solidFill>
            </a:endParaRPr>
          </a:p>
        </p:txBody>
      </p:sp>
      <p:sp>
        <p:nvSpPr>
          <p:cNvPr id="20" name="Espaço Reservado para Conteúdo 2"/>
          <p:cNvSpPr>
            <a:spLocks noGrp="1"/>
          </p:cNvSpPr>
          <p:nvPr>
            <p:ph idx="1"/>
          </p:nvPr>
        </p:nvSpPr>
        <p:spPr>
          <a:xfrm>
            <a:off x="3816524" y="1684783"/>
            <a:ext cx="6733134" cy="5073078"/>
          </a:xfrm>
        </p:spPr>
        <p:txBody>
          <a:bodyPr>
            <a:normAutofit fontScale="85000" lnSpcReduction="20000"/>
          </a:bodyPr>
          <a:lstStyle/>
          <a:p>
            <a:pPr>
              <a:lnSpc>
                <a:spcPct val="150000"/>
              </a:lnSpc>
              <a:buFont typeface="Wingdings" panose="05000000000000000000" pitchFamily="2" charset="2"/>
              <a:buChar char="Ø"/>
            </a:pPr>
            <a:r>
              <a:rPr lang="pt-BR" sz="3200" dirty="0" smtClean="0"/>
              <a:t>Portabilidade:</a:t>
            </a:r>
          </a:p>
          <a:p>
            <a:pPr lvl="1">
              <a:lnSpc>
                <a:spcPct val="150000"/>
              </a:lnSpc>
              <a:buFont typeface="Wingdings" panose="05000000000000000000" pitchFamily="2" charset="2"/>
              <a:buChar char="ü"/>
            </a:pPr>
            <a:r>
              <a:rPr lang="pt-BR" sz="2800" dirty="0" smtClean="0"/>
              <a:t>Elimina de uma vez por todas: </a:t>
            </a:r>
          </a:p>
          <a:p>
            <a:pPr marL="539953" lvl="1" indent="0">
              <a:lnSpc>
                <a:spcPct val="150000"/>
              </a:lnSpc>
              <a:buNone/>
            </a:pPr>
            <a:r>
              <a:rPr lang="pt-BR" sz="3800" dirty="0" smtClean="0"/>
              <a:t>“</a:t>
            </a:r>
            <a:r>
              <a:rPr lang="pt-BR" sz="3800" i="1" dirty="0" smtClean="0"/>
              <a:t>Mas funciona na minha máquina!</a:t>
            </a:r>
            <a:r>
              <a:rPr lang="pt-BR" sz="3800" dirty="0" smtClean="0"/>
              <a:t>”</a:t>
            </a:r>
          </a:p>
          <a:p>
            <a:pPr>
              <a:lnSpc>
                <a:spcPct val="150000"/>
              </a:lnSpc>
              <a:buFont typeface="Wingdings" panose="05000000000000000000" pitchFamily="2" charset="2"/>
              <a:buChar char="Ø"/>
            </a:pPr>
            <a:r>
              <a:rPr lang="pt-BR" sz="3200" dirty="0" smtClean="0"/>
              <a:t>Limitação/controle de recursos </a:t>
            </a:r>
          </a:p>
          <a:p>
            <a:pPr lvl="1">
              <a:lnSpc>
                <a:spcPct val="150000"/>
              </a:lnSpc>
              <a:buFont typeface="Wingdings" panose="05000000000000000000" pitchFamily="2" charset="2"/>
              <a:buChar char="ü"/>
            </a:pPr>
            <a:r>
              <a:rPr lang="pt-BR" sz="3200" dirty="0" smtClean="0"/>
              <a:t>CPU</a:t>
            </a:r>
          </a:p>
          <a:p>
            <a:pPr lvl="1">
              <a:lnSpc>
                <a:spcPct val="150000"/>
              </a:lnSpc>
              <a:buFont typeface="Wingdings" panose="05000000000000000000" pitchFamily="2" charset="2"/>
              <a:buChar char="ü"/>
            </a:pPr>
            <a:r>
              <a:rPr lang="pt-BR" sz="3200" dirty="0" smtClean="0"/>
              <a:t>Memória</a:t>
            </a:r>
          </a:p>
          <a:p>
            <a:pPr>
              <a:lnSpc>
                <a:spcPct val="150000"/>
              </a:lnSpc>
              <a:buFont typeface="Wingdings" panose="05000000000000000000" pitchFamily="2" charset="2"/>
              <a:buChar char="Ø"/>
            </a:pPr>
            <a:r>
              <a:rPr lang="pt-BR" sz="3200" dirty="0" smtClean="0"/>
              <a:t>Segurança</a:t>
            </a:r>
          </a:p>
          <a:p>
            <a:pPr lvl="1">
              <a:lnSpc>
                <a:spcPct val="150000"/>
              </a:lnSpc>
              <a:buFont typeface="Wingdings" panose="05000000000000000000" pitchFamily="2" charset="2"/>
              <a:buChar char="ü"/>
            </a:pPr>
            <a:r>
              <a:rPr lang="pt-BR" sz="3200" dirty="0" smtClean="0"/>
              <a:t>Isolamento por padrão</a:t>
            </a:r>
          </a:p>
        </p:txBody>
      </p:sp>
    </p:spTree>
    <p:extLst>
      <p:ext uri="{BB962C8B-B14F-4D97-AF65-F5344CB8AC3E}">
        <p14:creationId xmlns:p14="http://schemas.microsoft.com/office/powerpoint/2010/main" val="2915870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19" name="Grupo 18"/>
          <p:cNvGrpSpPr>
            <a:grpSpLocks noChangeAspect="1"/>
          </p:cNvGrpSpPr>
          <p:nvPr/>
        </p:nvGrpSpPr>
        <p:grpSpPr>
          <a:xfrm>
            <a:off x="4333294" y="2030484"/>
            <a:ext cx="5030841" cy="5134209"/>
            <a:chOff x="707234" y="1450223"/>
            <a:chExt cx="4374644" cy="4464530"/>
          </a:xfrm>
        </p:grpSpPr>
        <p:sp>
          <p:nvSpPr>
            <p:cNvPr id="21" name="Retângulo 20"/>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 name="Retângulo 21"/>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23" name="Retângulo 22"/>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24" name="Retângulo 23"/>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25" name="Conector reto 24"/>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2698740" y="1450223"/>
              <a:ext cx="550151" cy="307777"/>
            </a:xfrm>
            <a:prstGeom prst="rect">
              <a:avLst/>
            </a:prstGeom>
            <a:noFill/>
          </p:spPr>
          <p:txBody>
            <a:bodyPr wrap="none" rtlCol="0">
              <a:spAutoFit/>
            </a:bodyPr>
            <a:lstStyle/>
            <a:p>
              <a:r>
                <a:rPr lang="pt-BR" sz="1400" dirty="0" smtClean="0"/>
                <a:t>8017</a:t>
              </a:r>
              <a:endParaRPr lang="pt-BR" sz="1400" dirty="0"/>
            </a:p>
          </p:txBody>
        </p:sp>
        <p:cxnSp>
          <p:nvCxnSpPr>
            <p:cNvPr id="27" name="Conector reto 26"/>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CaixaDeTexto 27"/>
            <p:cNvSpPr txBox="1"/>
            <p:nvPr/>
          </p:nvSpPr>
          <p:spPr>
            <a:xfrm>
              <a:off x="3368210" y="1455996"/>
              <a:ext cx="550151" cy="307777"/>
            </a:xfrm>
            <a:prstGeom prst="rect">
              <a:avLst/>
            </a:prstGeom>
            <a:noFill/>
          </p:spPr>
          <p:txBody>
            <a:bodyPr wrap="none" rtlCol="0">
              <a:spAutoFit/>
            </a:bodyPr>
            <a:lstStyle/>
            <a:p>
              <a:r>
                <a:rPr lang="pt-BR" sz="1400" dirty="0" smtClean="0"/>
                <a:t>8021</a:t>
              </a:r>
              <a:endParaRPr lang="pt-BR" sz="1400" dirty="0"/>
            </a:p>
          </p:txBody>
        </p:sp>
        <p:cxnSp>
          <p:nvCxnSpPr>
            <p:cNvPr id="29" name="Conector angulado 28"/>
            <p:cNvCxnSpPr>
              <a:endCxn id="22"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30" name="Conector angulado 29"/>
            <p:cNvCxnSpPr>
              <a:endCxn id="23"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Elipse 31"/>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3" name="Conector reto 32"/>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34" name="Conector reto 33"/>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reto 35"/>
            <p:cNvCxnSpPr>
              <a:stCxn id="24"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7" name="CaixaDeTexto 36"/>
            <p:cNvSpPr txBox="1"/>
            <p:nvPr/>
          </p:nvSpPr>
          <p:spPr>
            <a:xfrm>
              <a:off x="4315448" y="3699151"/>
              <a:ext cx="550151" cy="307777"/>
            </a:xfrm>
            <a:prstGeom prst="rect">
              <a:avLst/>
            </a:prstGeom>
            <a:noFill/>
          </p:spPr>
          <p:txBody>
            <a:bodyPr wrap="none" rtlCol="0">
              <a:spAutoFit/>
            </a:bodyPr>
            <a:lstStyle/>
            <a:p>
              <a:r>
                <a:rPr lang="pt-BR" sz="1400" dirty="0" smtClean="0"/>
                <a:t>8071</a:t>
              </a:r>
              <a:endParaRPr lang="pt-BR" sz="1400" dirty="0"/>
            </a:p>
          </p:txBody>
        </p:sp>
        <p:sp>
          <p:nvSpPr>
            <p:cNvPr id="38" name="CaixaDeTexto 37"/>
            <p:cNvSpPr txBox="1"/>
            <p:nvPr/>
          </p:nvSpPr>
          <p:spPr>
            <a:xfrm>
              <a:off x="707234" y="1709105"/>
              <a:ext cx="928459" cy="276999"/>
            </a:xfrm>
            <a:prstGeom prst="rect">
              <a:avLst/>
            </a:prstGeom>
            <a:noFill/>
          </p:spPr>
          <p:txBody>
            <a:bodyPr wrap="none" rtlCol="0">
              <a:spAutoFit/>
            </a:bodyPr>
            <a:lstStyle/>
            <a:p>
              <a:r>
                <a:rPr lang="pt-BR" sz="1200" dirty="0" smtClean="0"/>
                <a:t>10.17.13.98</a:t>
              </a:r>
              <a:endParaRPr lang="pt-BR" sz="1200" dirty="0"/>
            </a:p>
          </p:txBody>
        </p:sp>
        <p:sp>
          <p:nvSpPr>
            <p:cNvPr id="39" name="CaixaDeTexto 38"/>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40" name="CaixaDeTexto 39"/>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sp>
          <p:nvSpPr>
            <p:cNvPr id="41" name="Retângulo 40"/>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grpSp>
          <p:nvGrpSpPr>
            <p:cNvPr id="42" name="Grupo 41"/>
            <p:cNvGrpSpPr/>
            <p:nvPr/>
          </p:nvGrpSpPr>
          <p:grpSpPr>
            <a:xfrm>
              <a:off x="4009912" y="4789933"/>
              <a:ext cx="509544" cy="113232"/>
              <a:chOff x="4009912" y="4789933"/>
              <a:chExt cx="509544" cy="113232"/>
            </a:xfrm>
          </p:grpSpPr>
          <p:cxnSp>
            <p:nvCxnSpPr>
              <p:cNvPr id="48" name="Conector reto 47"/>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49" name="Elipse 48"/>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3" name="Conector reto 42"/>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4531727" y="4725559"/>
              <a:ext cx="550151" cy="307777"/>
            </a:xfrm>
            <a:prstGeom prst="rect">
              <a:avLst/>
            </a:prstGeom>
            <a:noFill/>
          </p:spPr>
          <p:txBody>
            <a:bodyPr wrap="none" rtlCol="0">
              <a:spAutoFit/>
            </a:bodyPr>
            <a:lstStyle/>
            <a:p>
              <a:r>
                <a:rPr lang="pt-BR" sz="1400" dirty="0" smtClean="0"/>
                <a:t>8035</a:t>
              </a:r>
              <a:endParaRPr lang="pt-BR" sz="1400" dirty="0"/>
            </a:p>
          </p:txBody>
        </p:sp>
        <p:sp>
          <p:nvSpPr>
            <p:cNvPr id="45" name="CaixaDeTexto 44"/>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46" name="CaixaDeTexto 45"/>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grpSp>
      <p:sp>
        <p:nvSpPr>
          <p:cNvPr id="50" name="CaixaDeTexto 49"/>
          <p:cNvSpPr txBox="1"/>
          <p:nvPr/>
        </p:nvSpPr>
        <p:spPr>
          <a:xfrm>
            <a:off x="4073026" y="260722"/>
            <a:ext cx="5660845" cy="646331"/>
          </a:xfrm>
          <a:prstGeom prst="rect">
            <a:avLst/>
          </a:prstGeom>
          <a:noFill/>
        </p:spPr>
        <p:txBody>
          <a:bodyPr wrap="none" rtlCol="0">
            <a:spAutoFit/>
          </a:bodyPr>
          <a:lstStyle/>
          <a:p>
            <a:r>
              <a:rPr lang="pt-BR" sz="3600" dirty="0" smtClean="0">
                <a:solidFill>
                  <a:schemeClr val="tx2"/>
                </a:solidFill>
              </a:rPr>
              <a:t>Cenário atual – Digital (Infra)</a:t>
            </a:r>
          </a:p>
        </p:txBody>
      </p:sp>
    </p:spTree>
    <p:extLst>
      <p:ext uri="{BB962C8B-B14F-4D97-AF65-F5344CB8AC3E}">
        <p14:creationId xmlns:p14="http://schemas.microsoft.com/office/powerpoint/2010/main" val="15827496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50" name="CaixaDeTexto 49"/>
          <p:cNvSpPr txBox="1"/>
          <p:nvPr/>
        </p:nvSpPr>
        <p:spPr>
          <a:xfrm>
            <a:off x="4073026" y="260722"/>
            <a:ext cx="5660845" cy="646331"/>
          </a:xfrm>
          <a:prstGeom prst="rect">
            <a:avLst/>
          </a:prstGeom>
          <a:noFill/>
        </p:spPr>
        <p:txBody>
          <a:bodyPr wrap="none" rtlCol="0">
            <a:spAutoFit/>
          </a:bodyPr>
          <a:lstStyle/>
          <a:p>
            <a:r>
              <a:rPr lang="pt-BR" sz="3600" dirty="0" smtClean="0">
                <a:solidFill>
                  <a:schemeClr val="tx2"/>
                </a:solidFill>
              </a:rPr>
              <a:t>Cenário atual – Digital (Infra)</a:t>
            </a:r>
          </a:p>
        </p:txBody>
      </p:sp>
      <p:grpSp>
        <p:nvGrpSpPr>
          <p:cNvPr id="47" name="Grupo 46"/>
          <p:cNvGrpSpPr>
            <a:grpSpLocks noChangeAspect="1"/>
          </p:cNvGrpSpPr>
          <p:nvPr/>
        </p:nvGrpSpPr>
        <p:grpSpPr>
          <a:xfrm>
            <a:off x="3973480" y="2030485"/>
            <a:ext cx="5390655" cy="5717619"/>
            <a:chOff x="394352" y="1450223"/>
            <a:chExt cx="4687526" cy="4971843"/>
          </a:xfrm>
        </p:grpSpPr>
        <p:sp>
          <p:nvSpPr>
            <p:cNvPr id="51" name="Retângulo 50"/>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51"/>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53" name="Retângulo 52"/>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54" name="Retângulo 53"/>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55" name="Conector reto 54"/>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6" name="CaixaDeTexto 55"/>
            <p:cNvSpPr txBox="1"/>
            <p:nvPr/>
          </p:nvSpPr>
          <p:spPr>
            <a:xfrm>
              <a:off x="2698740" y="1450223"/>
              <a:ext cx="550151" cy="307777"/>
            </a:xfrm>
            <a:prstGeom prst="rect">
              <a:avLst/>
            </a:prstGeom>
            <a:noFill/>
          </p:spPr>
          <p:txBody>
            <a:bodyPr wrap="none" rtlCol="0">
              <a:spAutoFit/>
            </a:bodyPr>
            <a:lstStyle/>
            <a:p>
              <a:r>
                <a:rPr lang="pt-BR" sz="1400" dirty="0" smtClean="0"/>
                <a:t>8017</a:t>
              </a:r>
              <a:endParaRPr lang="pt-BR" sz="1400" dirty="0"/>
            </a:p>
          </p:txBody>
        </p:sp>
        <p:cxnSp>
          <p:nvCxnSpPr>
            <p:cNvPr id="57" name="Conector reto 56"/>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CaixaDeTexto 57"/>
            <p:cNvSpPr txBox="1"/>
            <p:nvPr/>
          </p:nvSpPr>
          <p:spPr>
            <a:xfrm>
              <a:off x="3368210" y="1455996"/>
              <a:ext cx="550151" cy="307777"/>
            </a:xfrm>
            <a:prstGeom prst="rect">
              <a:avLst/>
            </a:prstGeom>
            <a:noFill/>
          </p:spPr>
          <p:txBody>
            <a:bodyPr wrap="none" rtlCol="0">
              <a:spAutoFit/>
            </a:bodyPr>
            <a:lstStyle/>
            <a:p>
              <a:r>
                <a:rPr lang="pt-BR" sz="1400" dirty="0" smtClean="0"/>
                <a:t>8021</a:t>
              </a:r>
              <a:endParaRPr lang="pt-BR" sz="1400" dirty="0"/>
            </a:p>
          </p:txBody>
        </p:sp>
        <p:cxnSp>
          <p:nvCxnSpPr>
            <p:cNvPr id="59" name="Conector angulado 58"/>
            <p:cNvCxnSpPr>
              <a:endCxn id="52"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0" name="Conector angulado 59"/>
            <p:cNvCxnSpPr>
              <a:endCxn id="53"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1" name="Elipse 60"/>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Elipse 61"/>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3" name="Conector reto 62"/>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64" name="Conector reto 63"/>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5" name="Elipse 64"/>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6" name="Conector reto 65"/>
            <p:cNvCxnSpPr>
              <a:stCxn id="54"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7" name="CaixaDeTexto 66"/>
            <p:cNvSpPr txBox="1"/>
            <p:nvPr/>
          </p:nvSpPr>
          <p:spPr>
            <a:xfrm>
              <a:off x="4315448" y="3699151"/>
              <a:ext cx="550151" cy="307777"/>
            </a:xfrm>
            <a:prstGeom prst="rect">
              <a:avLst/>
            </a:prstGeom>
            <a:noFill/>
          </p:spPr>
          <p:txBody>
            <a:bodyPr wrap="none" rtlCol="0">
              <a:spAutoFit/>
            </a:bodyPr>
            <a:lstStyle/>
            <a:p>
              <a:r>
                <a:rPr lang="pt-BR" sz="1400" dirty="0" smtClean="0"/>
                <a:t>8071</a:t>
              </a:r>
              <a:endParaRPr lang="pt-BR" sz="1400" dirty="0"/>
            </a:p>
          </p:txBody>
        </p:sp>
        <p:sp>
          <p:nvSpPr>
            <p:cNvPr id="68" name="CaixaDeTexto 67"/>
            <p:cNvSpPr txBox="1"/>
            <p:nvPr/>
          </p:nvSpPr>
          <p:spPr>
            <a:xfrm>
              <a:off x="707234" y="1709105"/>
              <a:ext cx="928459" cy="276999"/>
            </a:xfrm>
            <a:prstGeom prst="rect">
              <a:avLst/>
            </a:prstGeom>
            <a:noFill/>
          </p:spPr>
          <p:txBody>
            <a:bodyPr wrap="none" rtlCol="0">
              <a:spAutoFit/>
            </a:bodyPr>
            <a:lstStyle/>
            <a:p>
              <a:r>
                <a:rPr lang="pt-BR" sz="1200" dirty="0" smtClean="0"/>
                <a:t>10.17.13.98</a:t>
              </a:r>
              <a:endParaRPr lang="pt-BR" sz="1200" dirty="0"/>
            </a:p>
          </p:txBody>
        </p:sp>
        <p:sp>
          <p:nvSpPr>
            <p:cNvPr id="69" name="CaixaDeTexto 68"/>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70" name="CaixaDeTexto 69"/>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71" name="Conector angulado 70"/>
            <p:cNvCxnSpPr>
              <a:stCxn id="53" idx="1"/>
              <a:endCxn id="75"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72" name="CaixaDeTexto 71"/>
            <p:cNvSpPr txBox="1"/>
            <p:nvPr/>
          </p:nvSpPr>
          <p:spPr>
            <a:xfrm>
              <a:off x="394352" y="6145067"/>
              <a:ext cx="1703928" cy="276999"/>
            </a:xfrm>
            <a:prstGeom prst="rect">
              <a:avLst/>
            </a:prstGeom>
            <a:noFill/>
          </p:spPr>
          <p:txBody>
            <a:bodyPr wrap="none" rtlCol="0">
              <a:spAutoFit/>
            </a:bodyPr>
            <a:lstStyle/>
            <a:p>
              <a:r>
                <a:rPr lang="pt-BR" sz="1200" dirty="0" smtClean="0">
                  <a:solidFill>
                    <a:schemeClr val="accent6">
                      <a:lumMod val="75000"/>
                    </a:schemeClr>
                  </a:solidFill>
                </a:rPr>
                <a:t>http://10.17.13.98:8035</a:t>
              </a:r>
            </a:p>
          </p:txBody>
        </p:sp>
        <p:sp>
          <p:nvSpPr>
            <p:cNvPr id="73" name="Retângulo 72"/>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74" name="Conector reto 73"/>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5" name="Elipse 74"/>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6" name="Conector reto 75"/>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7" name="CaixaDeTexto 76"/>
            <p:cNvSpPr txBox="1"/>
            <p:nvPr/>
          </p:nvSpPr>
          <p:spPr>
            <a:xfrm>
              <a:off x="4531727" y="4725559"/>
              <a:ext cx="550151" cy="307777"/>
            </a:xfrm>
            <a:prstGeom prst="rect">
              <a:avLst/>
            </a:prstGeom>
            <a:noFill/>
          </p:spPr>
          <p:txBody>
            <a:bodyPr wrap="none" rtlCol="0">
              <a:spAutoFit/>
            </a:bodyPr>
            <a:lstStyle/>
            <a:p>
              <a:r>
                <a:rPr lang="pt-BR" sz="1400" dirty="0" smtClean="0"/>
                <a:t>8035</a:t>
              </a:r>
              <a:endParaRPr lang="pt-BR" sz="1400" dirty="0"/>
            </a:p>
          </p:txBody>
        </p:sp>
        <p:sp>
          <p:nvSpPr>
            <p:cNvPr id="78" name="CaixaDeTexto 77"/>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79" name="CaixaDeTexto 78"/>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grpSp>
    </p:spTree>
    <p:extLst>
      <p:ext uri="{BB962C8B-B14F-4D97-AF65-F5344CB8AC3E}">
        <p14:creationId xmlns:p14="http://schemas.microsoft.com/office/powerpoint/2010/main" val="298776974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50" name="CaixaDeTexto 49"/>
          <p:cNvSpPr txBox="1"/>
          <p:nvPr/>
        </p:nvSpPr>
        <p:spPr>
          <a:xfrm>
            <a:off x="4073026" y="260722"/>
            <a:ext cx="5660845" cy="646331"/>
          </a:xfrm>
          <a:prstGeom prst="rect">
            <a:avLst/>
          </a:prstGeom>
          <a:noFill/>
        </p:spPr>
        <p:txBody>
          <a:bodyPr wrap="none" rtlCol="0">
            <a:spAutoFit/>
          </a:bodyPr>
          <a:lstStyle/>
          <a:p>
            <a:r>
              <a:rPr lang="pt-BR" sz="3600" dirty="0" smtClean="0">
                <a:solidFill>
                  <a:schemeClr val="tx2"/>
                </a:solidFill>
              </a:rPr>
              <a:t>Cenário atual – Digital (Infra)</a:t>
            </a:r>
          </a:p>
        </p:txBody>
      </p:sp>
      <p:grpSp>
        <p:nvGrpSpPr>
          <p:cNvPr id="46" name="Grupo 45"/>
          <p:cNvGrpSpPr>
            <a:grpSpLocks noChangeAspect="1"/>
          </p:cNvGrpSpPr>
          <p:nvPr/>
        </p:nvGrpSpPr>
        <p:grpSpPr>
          <a:xfrm>
            <a:off x="3973480" y="1832131"/>
            <a:ext cx="5390655" cy="5915974"/>
            <a:chOff x="394352" y="1277741"/>
            <a:chExt cx="4687526" cy="5144325"/>
          </a:xfrm>
        </p:grpSpPr>
        <p:sp>
          <p:nvSpPr>
            <p:cNvPr id="48" name="Retângulo 47"/>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9" name="Retângulo 48"/>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80" name="Retângulo 79"/>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81" name="Retângulo 80"/>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82" name="Conector reto 81"/>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3" name="CaixaDeTexto 82"/>
            <p:cNvSpPr txBox="1"/>
            <p:nvPr/>
          </p:nvSpPr>
          <p:spPr>
            <a:xfrm>
              <a:off x="2698740" y="1450223"/>
              <a:ext cx="550151" cy="307777"/>
            </a:xfrm>
            <a:prstGeom prst="rect">
              <a:avLst/>
            </a:prstGeom>
            <a:noFill/>
          </p:spPr>
          <p:txBody>
            <a:bodyPr wrap="none" rtlCol="0">
              <a:spAutoFit/>
            </a:bodyPr>
            <a:lstStyle/>
            <a:p>
              <a:r>
                <a:rPr lang="pt-BR" sz="1400" dirty="0" smtClean="0"/>
                <a:t>8017</a:t>
              </a:r>
              <a:endParaRPr lang="pt-BR" sz="1400" dirty="0"/>
            </a:p>
          </p:txBody>
        </p:sp>
        <p:cxnSp>
          <p:nvCxnSpPr>
            <p:cNvPr id="84" name="Conector reto 83"/>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5" name="CaixaDeTexto 84"/>
            <p:cNvSpPr txBox="1"/>
            <p:nvPr/>
          </p:nvSpPr>
          <p:spPr>
            <a:xfrm>
              <a:off x="3368210" y="1455996"/>
              <a:ext cx="550151" cy="307777"/>
            </a:xfrm>
            <a:prstGeom prst="rect">
              <a:avLst/>
            </a:prstGeom>
            <a:noFill/>
          </p:spPr>
          <p:txBody>
            <a:bodyPr wrap="none" rtlCol="0">
              <a:spAutoFit/>
            </a:bodyPr>
            <a:lstStyle/>
            <a:p>
              <a:r>
                <a:rPr lang="pt-BR" sz="1400" dirty="0" smtClean="0"/>
                <a:t>8021</a:t>
              </a:r>
              <a:endParaRPr lang="pt-BR" sz="1400" dirty="0"/>
            </a:p>
          </p:txBody>
        </p:sp>
        <p:cxnSp>
          <p:nvCxnSpPr>
            <p:cNvPr id="86" name="Conector angulado 85"/>
            <p:cNvCxnSpPr>
              <a:endCxn id="49"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87" name="Conector angulado 86"/>
            <p:cNvCxnSpPr>
              <a:endCxn id="80"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88" name="Elipse 87"/>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Elipse 88"/>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0" name="Conector reto 89"/>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91" name="Conector reto 90"/>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2" name="Elipse 91"/>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3" name="Conector reto 92"/>
            <p:cNvCxnSpPr>
              <a:stCxn id="81"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4" name="CaixaDeTexto 93"/>
            <p:cNvSpPr txBox="1"/>
            <p:nvPr/>
          </p:nvSpPr>
          <p:spPr>
            <a:xfrm>
              <a:off x="4315448" y="3699151"/>
              <a:ext cx="550151" cy="307777"/>
            </a:xfrm>
            <a:prstGeom prst="rect">
              <a:avLst/>
            </a:prstGeom>
            <a:noFill/>
          </p:spPr>
          <p:txBody>
            <a:bodyPr wrap="none" rtlCol="0">
              <a:spAutoFit/>
            </a:bodyPr>
            <a:lstStyle/>
            <a:p>
              <a:r>
                <a:rPr lang="pt-BR" sz="1400" dirty="0" smtClean="0"/>
                <a:t>8071</a:t>
              </a:r>
              <a:endParaRPr lang="pt-BR" sz="1400" dirty="0"/>
            </a:p>
          </p:txBody>
        </p:sp>
        <p:sp>
          <p:nvSpPr>
            <p:cNvPr id="95" name="CaixaDeTexto 94"/>
            <p:cNvSpPr txBox="1"/>
            <p:nvPr/>
          </p:nvSpPr>
          <p:spPr>
            <a:xfrm>
              <a:off x="707234" y="1709105"/>
              <a:ext cx="928459" cy="276999"/>
            </a:xfrm>
            <a:prstGeom prst="rect">
              <a:avLst/>
            </a:prstGeom>
            <a:noFill/>
          </p:spPr>
          <p:txBody>
            <a:bodyPr wrap="none" rtlCol="0">
              <a:spAutoFit/>
            </a:bodyPr>
            <a:lstStyle/>
            <a:p>
              <a:r>
                <a:rPr lang="pt-BR" sz="1200" dirty="0" smtClean="0"/>
                <a:t>10.17.13.98</a:t>
              </a:r>
              <a:endParaRPr lang="pt-BR" sz="1200" dirty="0"/>
            </a:p>
          </p:txBody>
        </p:sp>
        <p:sp>
          <p:nvSpPr>
            <p:cNvPr id="96" name="CaixaDeTexto 95"/>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97" name="CaixaDeTexto 96"/>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98" name="Conector angulado 97"/>
            <p:cNvCxnSpPr>
              <a:stCxn id="80" idx="1"/>
              <a:endCxn id="102"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99" name="CaixaDeTexto 98"/>
            <p:cNvSpPr txBox="1"/>
            <p:nvPr/>
          </p:nvSpPr>
          <p:spPr>
            <a:xfrm>
              <a:off x="394352" y="6145067"/>
              <a:ext cx="1703928" cy="276999"/>
            </a:xfrm>
            <a:prstGeom prst="rect">
              <a:avLst/>
            </a:prstGeom>
            <a:noFill/>
          </p:spPr>
          <p:txBody>
            <a:bodyPr wrap="none" rtlCol="0">
              <a:spAutoFit/>
            </a:bodyPr>
            <a:lstStyle/>
            <a:p>
              <a:r>
                <a:rPr lang="pt-BR" sz="1200" dirty="0" smtClean="0">
                  <a:solidFill>
                    <a:schemeClr val="accent6">
                      <a:lumMod val="75000"/>
                    </a:schemeClr>
                  </a:solidFill>
                </a:rPr>
                <a:t>http://10.17.13.98:8035</a:t>
              </a:r>
            </a:p>
          </p:txBody>
        </p:sp>
        <p:sp>
          <p:nvSpPr>
            <p:cNvPr id="100" name="Retângulo 99"/>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01" name="Conector reto 100"/>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2" name="Elipse 101"/>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3" name="Conector reto 102"/>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4" name="CaixaDeTexto 103"/>
            <p:cNvSpPr txBox="1"/>
            <p:nvPr/>
          </p:nvSpPr>
          <p:spPr>
            <a:xfrm>
              <a:off x="4531727" y="4725559"/>
              <a:ext cx="550151" cy="307777"/>
            </a:xfrm>
            <a:prstGeom prst="rect">
              <a:avLst/>
            </a:prstGeom>
            <a:noFill/>
          </p:spPr>
          <p:txBody>
            <a:bodyPr wrap="none" rtlCol="0">
              <a:spAutoFit/>
            </a:bodyPr>
            <a:lstStyle/>
            <a:p>
              <a:r>
                <a:rPr lang="pt-BR" sz="1400" dirty="0" smtClean="0"/>
                <a:t>8035</a:t>
              </a:r>
              <a:endParaRPr lang="pt-BR" sz="1400" dirty="0"/>
            </a:p>
          </p:txBody>
        </p:sp>
        <p:sp>
          <p:nvSpPr>
            <p:cNvPr id="105" name="CaixaDeTexto 104"/>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06" name="CaixaDeTexto 105"/>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07" name="Conector angulado 106"/>
            <p:cNvCxnSpPr>
              <a:stCxn id="80" idx="1"/>
              <a:endCxn id="89"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08" name="CaixaDeTexto 107"/>
            <p:cNvSpPr txBox="1"/>
            <p:nvPr/>
          </p:nvSpPr>
          <p:spPr>
            <a:xfrm>
              <a:off x="394352" y="1277741"/>
              <a:ext cx="1703928" cy="276999"/>
            </a:xfrm>
            <a:prstGeom prst="rect">
              <a:avLst/>
            </a:prstGeom>
            <a:noFill/>
          </p:spPr>
          <p:txBody>
            <a:bodyPr wrap="none" rtlCol="0">
              <a:spAutoFit/>
            </a:bodyPr>
            <a:lstStyle/>
            <a:p>
              <a:r>
                <a:rPr lang="pt-BR" sz="1200" dirty="0" smtClean="0">
                  <a:solidFill>
                    <a:schemeClr val="accent6">
                      <a:lumMod val="75000"/>
                    </a:schemeClr>
                  </a:solidFill>
                </a:rPr>
                <a:t>http://10.17.13.98:8017</a:t>
              </a:r>
            </a:p>
          </p:txBody>
        </p:sp>
      </p:grpSp>
    </p:spTree>
    <p:extLst>
      <p:ext uri="{BB962C8B-B14F-4D97-AF65-F5344CB8AC3E}">
        <p14:creationId xmlns:p14="http://schemas.microsoft.com/office/powerpoint/2010/main" val="3524973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50" name="CaixaDeTexto 49"/>
          <p:cNvSpPr txBox="1"/>
          <p:nvPr/>
        </p:nvSpPr>
        <p:spPr>
          <a:xfrm>
            <a:off x="4073026" y="260722"/>
            <a:ext cx="5660845" cy="646331"/>
          </a:xfrm>
          <a:prstGeom prst="rect">
            <a:avLst/>
          </a:prstGeom>
          <a:noFill/>
        </p:spPr>
        <p:txBody>
          <a:bodyPr wrap="none" rtlCol="0">
            <a:spAutoFit/>
          </a:bodyPr>
          <a:lstStyle/>
          <a:p>
            <a:r>
              <a:rPr lang="pt-BR" sz="3600" dirty="0" smtClean="0">
                <a:solidFill>
                  <a:schemeClr val="tx2"/>
                </a:solidFill>
              </a:rPr>
              <a:t>Cenário atual – Digital (Infra)</a:t>
            </a:r>
          </a:p>
        </p:txBody>
      </p:sp>
      <p:grpSp>
        <p:nvGrpSpPr>
          <p:cNvPr id="51" name="Grupo 50"/>
          <p:cNvGrpSpPr>
            <a:grpSpLocks noChangeAspect="1"/>
          </p:cNvGrpSpPr>
          <p:nvPr/>
        </p:nvGrpSpPr>
        <p:grpSpPr>
          <a:xfrm>
            <a:off x="3973480" y="1832130"/>
            <a:ext cx="8999376" cy="5992280"/>
            <a:chOff x="394352" y="1277741"/>
            <a:chExt cx="7825544" cy="5210678"/>
          </a:xfrm>
        </p:grpSpPr>
        <p:sp>
          <p:nvSpPr>
            <p:cNvPr id="52" name="Retângulo 51"/>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tângulo 52"/>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54" name="Retângulo 53"/>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55" name="Retângulo 54"/>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56" name="Conector reto 55"/>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7" name="CaixaDeTexto 56"/>
            <p:cNvSpPr txBox="1"/>
            <p:nvPr/>
          </p:nvSpPr>
          <p:spPr>
            <a:xfrm>
              <a:off x="2698740" y="1450223"/>
              <a:ext cx="550151" cy="307777"/>
            </a:xfrm>
            <a:prstGeom prst="rect">
              <a:avLst/>
            </a:prstGeom>
            <a:noFill/>
          </p:spPr>
          <p:txBody>
            <a:bodyPr wrap="none" rtlCol="0">
              <a:spAutoFit/>
            </a:bodyPr>
            <a:lstStyle/>
            <a:p>
              <a:r>
                <a:rPr lang="pt-BR" sz="1400" dirty="0" smtClean="0"/>
                <a:t>8017</a:t>
              </a:r>
              <a:endParaRPr lang="pt-BR" sz="1400" dirty="0"/>
            </a:p>
          </p:txBody>
        </p:sp>
        <p:cxnSp>
          <p:nvCxnSpPr>
            <p:cNvPr id="58" name="Conector reto 57"/>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9" name="CaixaDeTexto 58"/>
            <p:cNvSpPr txBox="1"/>
            <p:nvPr/>
          </p:nvSpPr>
          <p:spPr>
            <a:xfrm>
              <a:off x="3368210" y="1455996"/>
              <a:ext cx="550151" cy="307777"/>
            </a:xfrm>
            <a:prstGeom prst="rect">
              <a:avLst/>
            </a:prstGeom>
            <a:noFill/>
          </p:spPr>
          <p:txBody>
            <a:bodyPr wrap="none" rtlCol="0">
              <a:spAutoFit/>
            </a:bodyPr>
            <a:lstStyle/>
            <a:p>
              <a:r>
                <a:rPr lang="pt-BR" sz="1400" dirty="0" smtClean="0"/>
                <a:t>8021</a:t>
              </a:r>
              <a:endParaRPr lang="pt-BR" sz="1400" dirty="0"/>
            </a:p>
          </p:txBody>
        </p:sp>
        <p:cxnSp>
          <p:nvCxnSpPr>
            <p:cNvPr id="60" name="Conector angulado 59"/>
            <p:cNvCxnSpPr>
              <a:endCxn id="53"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1" name="Conector angulado 60"/>
            <p:cNvCxnSpPr>
              <a:endCxn id="54"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4" name="Conector reto 63"/>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65" name="Conector reto 64"/>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reto 66"/>
            <p:cNvCxnSpPr>
              <a:stCxn id="55"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8" name="CaixaDeTexto 67"/>
            <p:cNvSpPr txBox="1"/>
            <p:nvPr/>
          </p:nvSpPr>
          <p:spPr>
            <a:xfrm>
              <a:off x="4315448" y="3699151"/>
              <a:ext cx="550151" cy="307777"/>
            </a:xfrm>
            <a:prstGeom prst="rect">
              <a:avLst/>
            </a:prstGeom>
            <a:noFill/>
          </p:spPr>
          <p:txBody>
            <a:bodyPr wrap="none" rtlCol="0">
              <a:spAutoFit/>
            </a:bodyPr>
            <a:lstStyle/>
            <a:p>
              <a:r>
                <a:rPr lang="pt-BR" sz="1400" dirty="0" smtClean="0"/>
                <a:t>8071</a:t>
              </a:r>
              <a:endParaRPr lang="pt-BR" sz="1400" dirty="0"/>
            </a:p>
          </p:txBody>
        </p:sp>
        <p:sp>
          <p:nvSpPr>
            <p:cNvPr id="69" name="CaixaDeTexto 68"/>
            <p:cNvSpPr txBox="1"/>
            <p:nvPr/>
          </p:nvSpPr>
          <p:spPr>
            <a:xfrm>
              <a:off x="707234" y="1709105"/>
              <a:ext cx="928459" cy="276999"/>
            </a:xfrm>
            <a:prstGeom prst="rect">
              <a:avLst/>
            </a:prstGeom>
            <a:noFill/>
          </p:spPr>
          <p:txBody>
            <a:bodyPr wrap="none" rtlCol="0">
              <a:spAutoFit/>
            </a:bodyPr>
            <a:lstStyle/>
            <a:p>
              <a:r>
                <a:rPr lang="pt-BR" sz="1200" dirty="0" smtClean="0"/>
                <a:t>10.17.13.98</a:t>
              </a:r>
              <a:endParaRPr lang="pt-BR" sz="1200" dirty="0"/>
            </a:p>
          </p:txBody>
        </p:sp>
        <p:sp>
          <p:nvSpPr>
            <p:cNvPr id="70" name="CaixaDeTexto 69"/>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71" name="CaixaDeTexto 70"/>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72" name="Conector angulado 71"/>
            <p:cNvCxnSpPr>
              <a:stCxn id="54" idx="1"/>
              <a:endCxn id="76"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73" name="CaixaDeTexto 72"/>
            <p:cNvSpPr txBox="1"/>
            <p:nvPr/>
          </p:nvSpPr>
          <p:spPr>
            <a:xfrm>
              <a:off x="394352" y="6145067"/>
              <a:ext cx="1703928" cy="276999"/>
            </a:xfrm>
            <a:prstGeom prst="rect">
              <a:avLst/>
            </a:prstGeom>
            <a:noFill/>
          </p:spPr>
          <p:txBody>
            <a:bodyPr wrap="none" rtlCol="0">
              <a:spAutoFit/>
            </a:bodyPr>
            <a:lstStyle/>
            <a:p>
              <a:r>
                <a:rPr lang="pt-BR" sz="1200" dirty="0" smtClean="0">
                  <a:solidFill>
                    <a:schemeClr val="accent6">
                      <a:lumMod val="75000"/>
                    </a:schemeClr>
                  </a:solidFill>
                </a:rPr>
                <a:t>http://10.17.13.98:8035</a:t>
              </a:r>
            </a:p>
          </p:txBody>
        </p:sp>
        <p:sp>
          <p:nvSpPr>
            <p:cNvPr id="74" name="Retângulo 73"/>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75" name="Conector reto 74"/>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Elipse 75"/>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7" name="Conector reto 76"/>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4531727" y="4725559"/>
              <a:ext cx="550151" cy="307777"/>
            </a:xfrm>
            <a:prstGeom prst="rect">
              <a:avLst/>
            </a:prstGeom>
            <a:noFill/>
          </p:spPr>
          <p:txBody>
            <a:bodyPr wrap="none" rtlCol="0">
              <a:spAutoFit/>
            </a:bodyPr>
            <a:lstStyle/>
            <a:p>
              <a:r>
                <a:rPr lang="pt-BR" sz="1400" dirty="0" smtClean="0"/>
                <a:t>8035</a:t>
              </a:r>
              <a:endParaRPr lang="pt-BR" sz="1400" dirty="0"/>
            </a:p>
          </p:txBody>
        </p:sp>
        <p:sp>
          <p:nvSpPr>
            <p:cNvPr id="79" name="CaixaDeTexto 78"/>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09" name="CaixaDeTexto 108"/>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10" name="Conector angulado 109"/>
            <p:cNvCxnSpPr>
              <a:stCxn id="54" idx="1"/>
              <a:endCxn id="63"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11" name="Retângulo 11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a:t>
              </a:r>
              <a:endParaRPr lang="pt-BR" dirty="0"/>
            </a:p>
          </p:txBody>
        </p:sp>
        <p:cxnSp>
          <p:nvCxnSpPr>
            <p:cNvPr id="112" name="Conector de seta reta 111"/>
            <p:cNvCxnSpPr>
              <a:stCxn id="111" idx="1"/>
              <a:endCxn id="66" idx="6"/>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3" name="CaixaDeTexto 112"/>
            <p:cNvSpPr txBox="1"/>
            <p:nvPr/>
          </p:nvSpPr>
          <p:spPr>
            <a:xfrm>
              <a:off x="394352" y="1277741"/>
              <a:ext cx="1703928" cy="276999"/>
            </a:xfrm>
            <a:prstGeom prst="rect">
              <a:avLst/>
            </a:prstGeom>
            <a:noFill/>
          </p:spPr>
          <p:txBody>
            <a:bodyPr wrap="none" rtlCol="0">
              <a:spAutoFit/>
            </a:bodyPr>
            <a:lstStyle/>
            <a:p>
              <a:r>
                <a:rPr lang="pt-BR" sz="1200" dirty="0" smtClean="0">
                  <a:solidFill>
                    <a:schemeClr val="accent6">
                      <a:lumMod val="75000"/>
                    </a:schemeClr>
                  </a:solidFill>
                </a:rPr>
                <a:t>http://10.17.13.98:8017</a:t>
              </a:r>
            </a:p>
          </p:txBody>
        </p:sp>
        <p:pic>
          <p:nvPicPr>
            <p:cNvPr id="114"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5" name="Conector angulado 114"/>
            <p:cNvCxnSpPr>
              <a:stCxn id="111" idx="3"/>
              <a:endCxn id="114"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229892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80934" cy="646331"/>
          </a:xfrm>
          <a:prstGeom prst="rect">
            <a:avLst/>
          </a:prstGeom>
          <a:noFill/>
        </p:spPr>
        <p:txBody>
          <a:bodyPr wrap="none" rtlCol="0">
            <a:spAutoFit/>
          </a:bodyPr>
          <a:lstStyle/>
          <a:p>
            <a:r>
              <a:rPr lang="pt-BR" sz="3600" dirty="0" smtClean="0">
                <a:solidFill>
                  <a:schemeClr val="tx2"/>
                </a:solidFill>
              </a:rPr>
              <a:t>O que é </a:t>
            </a:r>
            <a:r>
              <a:rPr lang="pt-BR" sz="3600" dirty="0" err="1" smtClean="0">
                <a:solidFill>
                  <a:schemeClr val="tx2"/>
                </a:solidFill>
              </a:rPr>
              <a:t>Kubernetes</a:t>
            </a:r>
            <a:endParaRPr lang="pt-BR" sz="3600" dirty="0">
              <a:solidFill>
                <a:schemeClr val="tx2"/>
              </a:solidFill>
            </a:endParaRPr>
          </a:p>
        </p:txBody>
      </p:sp>
      <p:sp>
        <p:nvSpPr>
          <p:cNvPr id="18" name="CaixaDeTexto 17"/>
          <p:cNvSpPr txBox="1"/>
          <p:nvPr/>
        </p:nvSpPr>
        <p:spPr>
          <a:xfrm>
            <a:off x="3600500" y="7444730"/>
            <a:ext cx="5663858" cy="307777"/>
          </a:xfrm>
          <a:prstGeom prst="rect">
            <a:avLst/>
          </a:prstGeom>
          <a:noFill/>
        </p:spPr>
        <p:txBody>
          <a:bodyPr wrap="none" rtlCol="0">
            <a:spAutoFit/>
          </a:bodyPr>
          <a:lstStyle/>
          <a:p>
            <a:r>
              <a:rPr lang="pt-BR" sz="1400" dirty="0" smtClean="0"/>
              <a:t>Fonte: https://kubernetes.io/docs/concepts/overview/what-is-kubernetes/</a:t>
            </a:r>
            <a:endParaRPr lang="pt-BR" sz="1400" dirty="0"/>
          </a:p>
        </p:txBody>
      </p:sp>
      <p:sp>
        <p:nvSpPr>
          <p:cNvPr id="19" name="Espaço Reservado para Conteúdo 2"/>
          <p:cNvSpPr>
            <a:spLocks noGrp="1"/>
          </p:cNvSpPr>
          <p:nvPr>
            <p:ph idx="1"/>
          </p:nvPr>
        </p:nvSpPr>
        <p:spPr>
          <a:xfrm>
            <a:off x="4320580" y="3042394"/>
            <a:ext cx="8424936" cy="2232247"/>
          </a:xfrm>
        </p:spPr>
        <p:txBody>
          <a:bodyPr>
            <a:noAutofit/>
          </a:bodyPr>
          <a:lstStyle/>
          <a:p>
            <a:pPr marL="0" indent="0">
              <a:buNone/>
            </a:pPr>
            <a:r>
              <a:rPr lang="pt-BR" sz="3600" i="1" dirty="0" err="1" smtClean="0"/>
              <a:t>Kubernetes</a:t>
            </a:r>
            <a:r>
              <a:rPr lang="pt-BR" sz="3600" i="1" dirty="0" smtClean="0"/>
              <a:t> é uma plataforma open-</a:t>
            </a:r>
            <a:r>
              <a:rPr lang="pt-BR" sz="3600" i="1" dirty="0" err="1" smtClean="0"/>
              <a:t>source</a:t>
            </a:r>
            <a:r>
              <a:rPr lang="pt-BR" sz="3600" i="1" dirty="0" smtClean="0"/>
              <a:t> projetada para automatizar implantações, prover escalabilidade e gerenciar aplicações </a:t>
            </a:r>
            <a:r>
              <a:rPr lang="pt-BR" sz="3600" i="1" dirty="0" err="1" smtClean="0"/>
              <a:t>conteinerizadas</a:t>
            </a:r>
            <a:r>
              <a:rPr lang="pt-BR" sz="3600" i="1" dirty="0" smtClean="0"/>
              <a:t>.</a:t>
            </a:r>
          </a:p>
        </p:txBody>
      </p:sp>
      <p:sp>
        <p:nvSpPr>
          <p:cNvPr id="22" name="CaixaDeTexto 21"/>
          <p:cNvSpPr txBox="1"/>
          <p:nvPr/>
        </p:nvSpPr>
        <p:spPr>
          <a:xfrm>
            <a:off x="3816524" y="2682354"/>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3" name="CaixaDeTexto 22"/>
          <p:cNvSpPr txBox="1"/>
          <p:nvPr/>
        </p:nvSpPr>
        <p:spPr>
          <a:xfrm>
            <a:off x="7367369" y="4482554"/>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5149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50" name="CaixaDeTexto 49"/>
          <p:cNvSpPr txBox="1"/>
          <p:nvPr/>
        </p:nvSpPr>
        <p:spPr>
          <a:xfrm>
            <a:off x="4073026" y="260722"/>
            <a:ext cx="5660845" cy="646331"/>
          </a:xfrm>
          <a:prstGeom prst="rect">
            <a:avLst/>
          </a:prstGeom>
          <a:noFill/>
        </p:spPr>
        <p:txBody>
          <a:bodyPr wrap="none" rtlCol="0">
            <a:spAutoFit/>
          </a:bodyPr>
          <a:lstStyle/>
          <a:p>
            <a:r>
              <a:rPr lang="pt-BR" sz="3600" dirty="0" smtClean="0">
                <a:solidFill>
                  <a:schemeClr val="tx2"/>
                </a:solidFill>
              </a:rPr>
              <a:t>Cenário atual – Digital (Infra)</a:t>
            </a:r>
          </a:p>
        </p:txBody>
      </p:sp>
      <p:sp>
        <p:nvSpPr>
          <p:cNvPr id="81" name="Retângulo 80"/>
          <p:cNvSpPr/>
          <p:nvPr/>
        </p:nvSpPr>
        <p:spPr>
          <a:xfrm>
            <a:off x="4333295" y="2625389"/>
            <a:ext cx="3776318" cy="4539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2" name="Retângulo 81"/>
          <p:cNvSpPr/>
          <p:nvPr/>
        </p:nvSpPr>
        <p:spPr>
          <a:xfrm>
            <a:off x="4593731" y="2950933"/>
            <a:ext cx="1627723" cy="651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83" name="Retângulo 82"/>
          <p:cNvSpPr/>
          <p:nvPr/>
        </p:nvSpPr>
        <p:spPr>
          <a:xfrm>
            <a:off x="4593731" y="3847297"/>
            <a:ext cx="1627723" cy="651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84" name="Retângulo 83"/>
          <p:cNvSpPr/>
          <p:nvPr/>
        </p:nvSpPr>
        <p:spPr>
          <a:xfrm>
            <a:off x="4593731" y="4708872"/>
            <a:ext cx="1627723" cy="651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85" name="Conector reto 84"/>
          <p:cNvCxnSpPr/>
          <p:nvPr/>
        </p:nvCxnSpPr>
        <p:spPr>
          <a:xfrm flipV="1">
            <a:off x="6546996" y="2169628"/>
            <a:ext cx="1390" cy="4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6" name="CaixaDeTexto 85"/>
          <p:cNvSpPr txBox="1"/>
          <p:nvPr/>
        </p:nvSpPr>
        <p:spPr>
          <a:xfrm>
            <a:off x="6623526" y="2030484"/>
            <a:ext cx="632674" cy="353944"/>
          </a:xfrm>
          <a:prstGeom prst="rect">
            <a:avLst/>
          </a:prstGeom>
          <a:noFill/>
        </p:spPr>
        <p:txBody>
          <a:bodyPr wrap="none" rtlCol="0">
            <a:spAutoFit/>
          </a:bodyPr>
          <a:lstStyle/>
          <a:p>
            <a:r>
              <a:rPr lang="pt-BR" sz="1400" dirty="0" smtClean="0"/>
              <a:t>8017</a:t>
            </a:r>
            <a:endParaRPr lang="pt-BR" sz="1400" dirty="0"/>
          </a:p>
        </p:txBody>
      </p:sp>
      <p:cxnSp>
        <p:nvCxnSpPr>
          <p:cNvPr id="87" name="Conector reto 86"/>
          <p:cNvCxnSpPr/>
          <p:nvPr/>
        </p:nvCxnSpPr>
        <p:spPr>
          <a:xfrm flipV="1">
            <a:off x="7326916" y="2169628"/>
            <a:ext cx="1390" cy="4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8" name="CaixaDeTexto 87"/>
          <p:cNvSpPr txBox="1"/>
          <p:nvPr/>
        </p:nvSpPr>
        <p:spPr>
          <a:xfrm>
            <a:off x="7393417" y="2037123"/>
            <a:ext cx="632674" cy="353944"/>
          </a:xfrm>
          <a:prstGeom prst="rect">
            <a:avLst/>
          </a:prstGeom>
          <a:noFill/>
        </p:spPr>
        <p:txBody>
          <a:bodyPr wrap="none" rtlCol="0">
            <a:spAutoFit/>
          </a:bodyPr>
          <a:lstStyle/>
          <a:p>
            <a:r>
              <a:rPr lang="pt-BR" sz="1400" dirty="0" smtClean="0"/>
              <a:t>8021</a:t>
            </a:r>
            <a:endParaRPr lang="pt-BR" sz="1400" dirty="0"/>
          </a:p>
        </p:txBody>
      </p:sp>
      <p:cxnSp>
        <p:nvCxnSpPr>
          <p:cNvPr id="89" name="Conector angulado 88"/>
          <p:cNvCxnSpPr>
            <a:endCxn id="82" idx="3"/>
          </p:cNvCxnSpPr>
          <p:nvPr/>
        </p:nvCxnSpPr>
        <p:spPr>
          <a:xfrm rot="5400000">
            <a:off x="6064103" y="2792192"/>
            <a:ext cx="641637" cy="326935"/>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0" name="Conector angulado 89"/>
          <p:cNvCxnSpPr>
            <a:endCxn id="83" idx="3"/>
          </p:cNvCxnSpPr>
          <p:nvPr/>
        </p:nvCxnSpPr>
        <p:spPr>
          <a:xfrm rot="5400000">
            <a:off x="6005880" y="2850413"/>
            <a:ext cx="1538002" cy="1106852"/>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1" name="Elipse 90"/>
          <p:cNvSpPr/>
          <p:nvPr/>
        </p:nvSpPr>
        <p:spPr>
          <a:xfrm>
            <a:off x="7263195" y="2088344"/>
            <a:ext cx="130217" cy="130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p:cNvSpPr/>
          <p:nvPr/>
        </p:nvSpPr>
        <p:spPr>
          <a:xfrm>
            <a:off x="6489156" y="2104516"/>
            <a:ext cx="130217" cy="130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3" name="Conector reto 92"/>
          <p:cNvCxnSpPr/>
          <p:nvPr/>
        </p:nvCxnSpPr>
        <p:spPr>
          <a:xfrm flipH="1">
            <a:off x="5407589" y="6505732"/>
            <a:ext cx="2" cy="425867"/>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94" name="Conector reto 93"/>
          <p:cNvCxnSpPr/>
          <p:nvPr/>
        </p:nvCxnSpPr>
        <p:spPr>
          <a:xfrm rot="16200000" flipV="1">
            <a:off x="8345412" y="4807235"/>
            <a:ext cx="1390" cy="4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5" name="Elipse 94"/>
          <p:cNvSpPr/>
          <p:nvPr/>
        </p:nvSpPr>
        <p:spPr>
          <a:xfrm>
            <a:off x="8573985" y="4970698"/>
            <a:ext cx="130217" cy="130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6" name="Conector reto 95"/>
          <p:cNvCxnSpPr>
            <a:stCxn id="84" idx="3"/>
          </p:cNvCxnSpPr>
          <p:nvPr/>
        </p:nvCxnSpPr>
        <p:spPr>
          <a:xfrm>
            <a:off x="6221452" y="5034417"/>
            <a:ext cx="188816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7" name="CaixaDeTexto 96"/>
          <p:cNvSpPr txBox="1"/>
          <p:nvPr/>
        </p:nvSpPr>
        <p:spPr>
          <a:xfrm>
            <a:off x="8482741" y="4616751"/>
            <a:ext cx="632674" cy="353944"/>
          </a:xfrm>
          <a:prstGeom prst="rect">
            <a:avLst/>
          </a:prstGeom>
          <a:noFill/>
        </p:spPr>
        <p:txBody>
          <a:bodyPr wrap="none" rtlCol="0">
            <a:spAutoFit/>
          </a:bodyPr>
          <a:lstStyle/>
          <a:p>
            <a:r>
              <a:rPr lang="pt-BR" sz="1400" dirty="0" smtClean="0"/>
              <a:t>8071</a:t>
            </a:r>
            <a:endParaRPr lang="pt-BR" sz="1400" dirty="0"/>
          </a:p>
        </p:txBody>
      </p:sp>
      <p:sp>
        <p:nvSpPr>
          <p:cNvPr id="98" name="CaixaDeTexto 97"/>
          <p:cNvSpPr txBox="1"/>
          <p:nvPr/>
        </p:nvSpPr>
        <p:spPr>
          <a:xfrm>
            <a:off x="4333294" y="2328198"/>
            <a:ext cx="1067728" cy="318549"/>
          </a:xfrm>
          <a:prstGeom prst="rect">
            <a:avLst/>
          </a:prstGeom>
          <a:noFill/>
        </p:spPr>
        <p:txBody>
          <a:bodyPr wrap="none" rtlCol="0">
            <a:spAutoFit/>
          </a:bodyPr>
          <a:lstStyle/>
          <a:p>
            <a:r>
              <a:rPr lang="pt-BR" sz="1200" dirty="0" smtClean="0"/>
              <a:t>10.17.13.98</a:t>
            </a:r>
            <a:endParaRPr lang="pt-BR" sz="1200" dirty="0"/>
          </a:p>
        </p:txBody>
      </p:sp>
      <p:sp>
        <p:nvSpPr>
          <p:cNvPr id="99" name="CaixaDeTexto 98"/>
          <p:cNvSpPr txBox="1"/>
          <p:nvPr/>
        </p:nvSpPr>
        <p:spPr>
          <a:xfrm>
            <a:off x="6214788" y="3323736"/>
            <a:ext cx="422519" cy="353944"/>
          </a:xfrm>
          <a:prstGeom prst="rect">
            <a:avLst/>
          </a:prstGeom>
          <a:noFill/>
        </p:spPr>
        <p:txBody>
          <a:bodyPr wrap="none" rtlCol="0">
            <a:spAutoFit/>
          </a:bodyPr>
          <a:lstStyle/>
          <a:p>
            <a:r>
              <a:rPr lang="pt-BR" sz="1400" dirty="0" smtClean="0"/>
              <a:t>80</a:t>
            </a:r>
            <a:endParaRPr lang="pt-BR" sz="1400" dirty="0"/>
          </a:p>
        </p:txBody>
      </p:sp>
      <p:sp>
        <p:nvSpPr>
          <p:cNvPr id="100" name="CaixaDeTexto 99"/>
          <p:cNvSpPr txBox="1"/>
          <p:nvPr/>
        </p:nvSpPr>
        <p:spPr>
          <a:xfrm>
            <a:off x="6222057" y="4220770"/>
            <a:ext cx="422519" cy="353944"/>
          </a:xfrm>
          <a:prstGeom prst="rect">
            <a:avLst/>
          </a:prstGeom>
          <a:noFill/>
        </p:spPr>
        <p:txBody>
          <a:bodyPr wrap="none" rtlCol="0">
            <a:spAutoFit/>
          </a:bodyPr>
          <a:lstStyle/>
          <a:p>
            <a:r>
              <a:rPr lang="pt-BR" sz="1400" dirty="0" smtClean="0"/>
              <a:t>80</a:t>
            </a:r>
            <a:endParaRPr lang="pt-BR" sz="1400" dirty="0"/>
          </a:p>
        </p:txBody>
      </p:sp>
      <p:cxnSp>
        <p:nvCxnSpPr>
          <p:cNvPr id="101" name="Conector angulado 100"/>
          <p:cNvCxnSpPr>
            <a:stCxn id="83" idx="1"/>
            <a:endCxn id="105" idx="4"/>
          </p:cNvCxnSpPr>
          <p:nvPr/>
        </p:nvCxnSpPr>
        <p:spPr>
          <a:xfrm rot="10800000" flipH="1" flipV="1">
            <a:off x="4593730" y="4172838"/>
            <a:ext cx="4058515" cy="1828528"/>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02" name="CaixaDeTexto 101"/>
          <p:cNvSpPr txBox="1"/>
          <p:nvPr/>
        </p:nvSpPr>
        <p:spPr>
          <a:xfrm>
            <a:off x="3973480" y="7429554"/>
            <a:ext cx="1959517" cy="318549"/>
          </a:xfrm>
          <a:prstGeom prst="rect">
            <a:avLst/>
          </a:prstGeom>
          <a:noFill/>
        </p:spPr>
        <p:txBody>
          <a:bodyPr wrap="none" rtlCol="0">
            <a:spAutoFit/>
          </a:bodyPr>
          <a:lstStyle/>
          <a:p>
            <a:r>
              <a:rPr lang="pt-BR" sz="1200" dirty="0" smtClean="0">
                <a:solidFill>
                  <a:schemeClr val="accent6">
                    <a:lumMod val="75000"/>
                  </a:schemeClr>
                </a:solidFill>
              </a:rPr>
              <a:t>http://10.17.13.98:8035</a:t>
            </a:r>
          </a:p>
        </p:txBody>
      </p:sp>
      <p:sp>
        <p:nvSpPr>
          <p:cNvPr id="103" name="Retângulo 102"/>
          <p:cNvSpPr/>
          <p:nvPr/>
        </p:nvSpPr>
        <p:spPr>
          <a:xfrm>
            <a:off x="4594337" y="5610718"/>
            <a:ext cx="1627723" cy="6510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04" name="Conector reto 103"/>
          <p:cNvCxnSpPr/>
          <p:nvPr/>
        </p:nvCxnSpPr>
        <p:spPr>
          <a:xfrm rot="16200000" flipV="1">
            <a:off x="8358560" y="5707686"/>
            <a:ext cx="1390" cy="455762"/>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5" name="Elipse 104"/>
          <p:cNvSpPr/>
          <p:nvPr/>
        </p:nvSpPr>
        <p:spPr>
          <a:xfrm>
            <a:off x="8587133" y="5871150"/>
            <a:ext cx="130217" cy="130217"/>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6" name="Conector reto 105"/>
          <p:cNvCxnSpPr/>
          <p:nvPr/>
        </p:nvCxnSpPr>
        <p:spPr>
          <a:xfrm>
            <a:off x="6234600" y="5934868"/>
            <a:ext cx="1888160"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7" name="CaixaDeTexto 106"/>
          <p:cNvSpPr txBox="1"/>
          <p:nvPr/>
        </p:nvSpPr>
        <p:spPr>
          <a:xfrm>
            <a:off x="8731461" y="5797120"/>
            <a:ext cx="632674" cy="353944"/>
          </a:xfrm>
          <a:prstGeom prst="rect">
            <a:avLst/>
          </a:prstGeom>
          <a:noFill/>
        </p:spPr>
        <p:txBody>
          <a:bodyPr wrap="none" rtlCol="0">
            <a:spAutoFit/>
          </a:bodyPr>
          <a:lstStyle/>
          <a:p>
            <a:r>
              <a:rPr lang="pt-BR" sz="1400" dirty="0" smtClean="0"/>
              <a:t>8035</a:t>
            </a:r>
            <a:endParaRPr lang="pt-BR" sz="1400" dirty="0"/>
          </a:p>
        </p:txBody>
      </p:sp>
      <p:sp>
        <p:nvSpPr>
          <p:cNvPr id="108" name="CaixaDeTexto 107"/>
          <p:cNvSpPr txBox="1"/>
          <p:nvPr/>
        </p:nvSpPr>
        <p:spPr>
          <a:xfrm>
            <a:off x="6234600" y="5081200"/>
            <a:ext cx="367408" cy="307777"/>
          </a:xfrm>
          <a:prstGeom prst="rect">
            <a:avLst/>
          </a:prstGeom>
          <a:noFill/>
        </p:spPr>
        <p:txBody>
          <a:bodyPr wrap="none" rtlCol="0">
            <a:spAutoFit/>
          </a:bodyPr>
          <a:lstStyle/>
          <a:p>
            <a:r>
              <a:rPr lang="pt-BR" sz="1400" dirty="0" smtClean="0"/>
              <a:t>80</a:t>
            </a:r>
            <a:endParaRPr lang="pt-BR" sz="1400" dirty="0"/>
          </a:p>
        </p:txBody>
      </p:sp>
      <p:sp>
        <p:nvSpPr>
          <p:cNvPr id="116" name="CaixaDeTexto 115"/>
          <p:cNvSpPr txBox="1"/>
          <p:nvPr/>
        </p:nvSpPr>
        <p:spPr>
          <a:xfrm>
            <a:off x="6222057" y="5983521"/>
            <a:ext cx="422519" cy="353944"/>
          </a:xfrm>
          <a:prstGeom prst="rect">
            <a:avLst/>
          </a:prstGeom>
          <a:noFill/>
        </p:spPr>
        <p:txBody>
          <a:bodyPr wrap="none" rtlCol="0">
            <a:spAutoFit/>
          </a:bodyPr>
          <a:lstStyle/>
          <a:p>
            <a:r>
              <a:rPr lang="pt-BR" sz="1400" dirty="0" smtClean="0"/>
              <a:t>80</a:t>
            </a:r>
            <a:endParaRPr lang="pt-BR" sz="1400" dirty="0"/>
          </a:p>
        </p:txBody>
      </p:sp>
      <p:cxnSp>
        <p:nvCxnSpPr>
          <p:cNvPr id="119" name="Conector angulado 118"/>
          <p:cNvCxnSpPr>
            <a:stCxn id="83" idx="1"/>
            <a:endCxn id="92" idx="2"/>
          </p:cNvCxnSpPr>
          <p:nvPr/>
        </p:nvCxnSpPr>
        <p:spPr>
          <a:xfrm rot="10800000" flipH="1">
            <a:off x="4593727" y="2169627"/>
            <a:ext cx="1895428" cy="200321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20" name="Retângulo 119"/>
          <p:cNvSpPr/>
          <p:nvPr/>
        </p:nvSpPr>
        <p:spPr>
          <a:xfrm>
            <a:off x="9743736" y="4445627"/>
            <a:ext cx="1484200" cy="1180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a:t>
            </a:r>
            <a:endParaRPr lang="pt-BR" dirty="0"/>
          </a:p>
        </p:txBody>
      </p:sp>
      <p:cxnSp>
        <p:nvCxnSpPr>
          <p:cNvPr id="121" name="Conector de seta reta 120"/>
          <p:cNvCxnSpPr>
            <a:stCxn id="120" idx="1"/>
            <a:endCxn id="95" idx="6"/>
          </p:cNvCxnSpPr>
          <p:nvPr/>
        </p:nvCxnSpPr>
        <p:spPr>
          <a:xfrm flipH="1">
            <a:off x="8704203" y="5035807"/>
            <a:ext cx="1039531"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2" name="CaixaDeTexto 121"/>
          <p:cNvSpPr txBox="1"/>
          <p:nvPr/>
        </p:nvSpPr>
        <p:spPr>
          <a:xfrm>
            <a:off x="3973480" y="1832129"/>
            <a:ext cx="1959517" cy="318549"/>
          </a:xfrm>
          <a:prstGeom prst="rect">
            <a:avLst/>
          </a:prstGeom>
          <a:noFill/>
        </p:spPr>
        <p:txBody>
          <a:bodyPr wrap="none" rtlCol="0">
            <a:spAutoFit/>
          </a:bodyPr>
          <a:lstStyle/>
          <a:p>
            <a:r>
              <a:rPr lang="pt-BR" sz="1200" dirty="0" smtClean="0">
                <a:solidFill>
                  <a:schemeClr val="accent6">
                    <a:lumMod val="75000"/>
                  </a:schemeClr>
                </a:solidFill>
              </a:rPr>
              <a:t>http://10.17.13.98:8017</a:t>
            </a:r>
          </a:p>
        </p:txBody>
      </p:sp>
      <p:pic>
        <p:nvPicPr>
          <p:cNvPr id="124"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73" r="2286"/>
          <a:stretch/>
        </p:blipFill>
        <p:spPr bwMode="auto">
          <a:xfrm>
            <a:off x="10610694" y="6075407"/>
            <a:ext cx="2362162" cy="17490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5" name="Conector angulado 124"/>
          <p:cNvCxnSpPr>
            <a:stCxn id="120" idx="3"/>
            <a:endCxn id="124" idx="0"/>
          </p:cNvCxnSpPr>
          <p:nvPr/>
        </p:nvCxnSpPr>
        <p:spPr>
          <a:xfrm>
            <a:off x="11227937" y="5035810"/>
            <a:ext cx="563842" cy="10395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upo 1"/>
          <p:cNvGrpSpPr/>
          <p:nvPr/>
        </p:nvGrpSpPr>
        <p:grpSpPr>
          <a:xfrm>
            <a:off x="6554269" y="1426276"/>
            <a:ext cx="6789048" cy="2780688"/>
            <a:chOff x="6554269" y="1426276"/>
            <a:chExt cx="6789048" cy="2780688"/>
          </a:xfrm>
        </p:grpSpPr>
        <p:cxnSp>
          <p:nvCxnSpPr>
            <p:cNvPr id="117" name="Conector angulado 116"/>
            <p:cNvCxnSpPr>
              <a:endCxn id="92" idx="0"/>
            </p:cNvCxnSpPr>
            <p:nvPr/>
          </p:nvCxnSpPr>
          <p:spPr>
            <a:xfrm rot="10800000" flipV="1">
              <a:off x="6554269" y="1648081"/>
              <a:ext cx="2019721" cy="456438"/>
            </a:xfrm>
            <a:prstGeom prst="bentConnector2">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18" name="Conector angulado 117"/>
            <p:cNvCxnSpPr>
              <a:endCxn id="91" idx="0"/>
            </p:cNvCxnSpPr>
            <p:nvPr/>
          </p:nvCxnSpPr>
          <p:spPr>
            <a:xfrm rot="10800000" flipV="1">
              <a:off x="7328305" y="1812524"/>
              <a:ext cx="1245682" cy="275821"/>
            </a:xfrm>
            <a:prstGeom prst="bentConnector2">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23"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91776" y="1619694"/>
              <a:ext cx="1551541" cy="155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6" name="Retângulo 125"/>
            <p:cNvSpPr/>
            <p:nvPr/>
          </p:nvSpPr>
          <p:spPr>
            <a:xfrm>
              <a:off x="8573988" y="1426276"/>
              <a:ext cx="2036709" cy="1199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7" name="CaixaDeTexto 126"/>
            <p:cNvSpPr txBox="1"/>
            <p:nvPr/>
          </p:nvSpPr>
          <p:spPr>
            <a:xfrm>
              <a:off x="8619209" y="1494913"/>
              <a:ext cx="1957379" cy="1061829"/>
            </a:xfrm>
            <a:prstGeom prst="rect">
              <a:avLst/>
            </a:prstGeom>
            <a:noFill/>
          </p:spPr>
          <p:txBody>
            <a:bodyPr wrap="none" rtlCol="0">
              <a:spAutoFit/>
            </a:bodyPr>
            <a:lstStyle/>
            <a:p>
              <a:r>
                <a:rPr lang="pt-BR" dirty="0" smtClean="0"/>
                <a:t>Gateway e</a:t>
              </a:r>
            </a:p>
            <a:p>
              <a:r>
                <a:rPr lang="pt-BR" dirty="0" smtClean="0"/>
                <a:t>Orquestradores </a:t>
              </a:r>
            </a:p>
            <a:p>
              <a:r>
                <a:rPr lang="pt-BR" dirty="0" smtClean="0"/>
                <a:t>da </a:t>
              </a:r>
              <a:r>
                <a:rPr lang="pt-BR" dirty="0" err="1" smtClean="0"/>
                <a:t>Zup</a:t>
              </a:r>
              <a:endParaRPr lang="pt-BR" dirty="0"/>
            </a:p>
          </p:txBody>
        </p:sp>
        <p:sp>
          <p:nvSpPr>
            <p:cNvPr id="128" name="Retângulo 127"/>
            <p:cNvSpPr/>
            <p:nvPr/>
          </p:nvSpPr>
          <p:spPr>
            <a:xfrm>
              <a:off x="9743736" y="3026596"/>
              <a:ext cx="1484200" cy="1180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a:t>
              </a:r>
              <a:endParaRPr lang="pt-BR" dirty="0"/>
            </a:p>
          </p:txBody>
        </p:sp>
        <p:cxnSp>
          <p:nvCxnSpPr>
            <p:cNvPr id="129" name="Conector angulado 128"/>
            <p:cNvCxnSpPr>
              <a:stCxn id="128" idx="3"/>
              <a:endCxn id="123" idx="2"/>
            </p:cNvCxnSpPr>
            <p:nvPr/>
          </p:nvCxnSpPr>
          <p:spPr>
            <a:xfrm flipV="1">
              <a:off x="11227936" y="3171235"/>
              <a:ext cx="1339612" cy="445546"/>
            </a:xfrm>
            <a:prstGeom prst="bentConnector2">
              <a:avLst/>
            </a:prstGeom>
            <a:ln w="19050">
              <a:solidFill>
                <a:schemeClr val="accent2"/>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0" name="Conector angulado 129"/>
            <p:cNvCxnSpPr/>
            <p:nvPr/>
          </p:nvCxnSpPr>
          <p:spPr>
            <a:xfrm rot="16200000" flipH="1">
              <a:off x="10073131" y="2835202"/>
              <a:ext cx="406021" cy="997"/>
            </a:xfrm>
            <a:prstGeom prst="bentConnector3">
              <a:avLst>
                <a:gd name="adj1" fmla="val 50000"/>
              </a:avLst>
            </a:prstGeom>
            <a:ln w="19050">
              <a:solidFill>
                <a:schemeClr val="accent2"/>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1275276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a:xfrm>
            <a:off x="2376364" y="738138"/>
            <a:ext cx="9073008" cy="1143000"/>
          </a:xfrm>
        </p:spPr>
        <p:txBody>
          <a:bodyPr>
            <a:normAutofit/>
          </a:bodyPr>
          <a:lstStyle/>
          <a:p>
            <a:r>
              <a:rPr lang="pt-BR" dirty="0" smtClean="0"/>
              <a:t>Balanceamento de Carga </a:t>
            </a:r>
            <a:endParaRPr lang="pt-BR"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0980" y="2340722"/>
            <a:ext cx="3343275" cy="3619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8968"/>
          <a:stretch/>
        </p:blipFill>
        <p:spPr bwMode="auto">
          <a:xfrm>
            <a:off x="2736404" y="2612964"/>
            <a:ext cx="4176464" cy="30707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ítulo 1"/>
          <p:cNvSpPr txBox="1">
            <a:spLocks/>
          </p:cNvSpPr>
          <p:nvPr/>
        </p:nvSpPr>
        <p:spPr>
          <a:xfrm>
            <a:off x="2704303" y="6330246"/>
            <a:ext cx="9073008" cy="1143000"/>
          </a:xfrm>
          <a:prstGeom prst="rect">
            <a:avLst/>
          </a:prstGeom>
        </p:spPr>
        <p:txBody>
          <a:bodyPr vert="horz" lIns="107991" tIns="53995" rIns="107991" bIns="53995" rtlCol="0" anchor="ctr">
            <a:normAutofit/>
          </a:bodyPr>
          <a:lstStyle>
            <a:lvl1pPr algn="ctr" defTabSz="1079906" rtl="0" eaLnBrk="1" latinLnBrk="0" hangingPunct="1">
              <a:spcBef>
                <a:spcPct val="0"/>
              </a:spcBef>
              <a:buNone/>
              <a:defRPr sz="5200" kern="1200">
                <a:solidFill>
                  <a:schemeClr val="tx1"/>
                </a:solidFill>
                <a:latin typeface="+mj-lt"/>
                <a:ea typeface="+mj-ea"/>
                <a:cs typeface="+mj-cs"/>
              </a:defRPr>
            </a:lvl1pPr>
          </a:lstStyle>
          <a:p>
            <a:r>
              <a:rPr lang="pt-BR" dirty="0" smtClean="0"/>
              <a:t>Soluções Alternativas </a:t>
            </a:r>
            <a:endParaRPr lang="pt-BR" dirty="0"/>
          </a:p>
        </p:txBody>
      </p:sp>
    </p:spTree>
    <p:extLst>
      <p:ext uri="{BB962C8B-B14F-4D97-AF65-F5344CB8AC3E}">
        <p14:creationId xmlns:p14="http://schemas.microsoft.com/office/powerpoint/2010/main" val="1293010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51" name="Grupo 50"/>
          <p:cNvGrpSpPr>
            <a:grpSpLocks noChangeAspect="1"/>
          </p:cNvGrpSpPr>
          <p:nvPr/>
        </p:nvGrpSpPr>
        <p:grpSpPr>
          <a:xfrm>
            <a:off x="4333295" y="2088344"/>
            <a:ext cx="8639561" cy="5736066"/>
            <a:chOff x="707235" y="1500536"/>
            <a:chExt cx="7512661" cy="4987883"/>
          </a:xfrm>
        </p:grpSpPr>
        <p:sp>
          <p:nvSpPr>
            <p:cNvPr id="52" name="Retângulo 51"/>
            <p:cNvSpPr/>
            <p:nvPr/>
          </p:nvSpPr>
          <p:spPr>
            <a:xfrm>
              <a:off x="707235" y="1967532"/>
              <a:ext cx="3283755" cy="39472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3" name="Retângulo 52"/>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54" name="Retângulo 53"/>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55" name="Retângulo 54"/>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56" name="Conector reto 55"/>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8" name="Conector reto 57"/>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0" name="Conector angulado 59"/>
            <p:cNvCxnSpPr>
              <a:endCxn id="53"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1" name="Conector angulado 60"/>
            <p:cNvCxnSpPr>
              <a:endCxn id="54"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2" name="Elipse 61"/>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Elipse 62"/>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4" name="Conector reto 63"/>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65" name="Conector reto 64"/>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reto 66"/>
            <p:cNvCxnSpPr>
              <a:stCxn id="55"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0" name="CaixaDeTexto 69"/>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71" name="CaixaDeTexto 70"/>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72" name="Conector angulado 71"/>
            <p:cNvCxnSpPr>
              <a:stCxn id="54" idx="1"/>
              <a:endCxn id="76"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74" name="Retângulo 73"/>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75" name="Conector reto 74"/>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Elipse 75"/>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7" name="Conector reto 76"/>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9" name="CaixaDeTexto 78"/>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09" name="CaixaDeTexto 108"/>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10" name="Conector angulado 109"/>
            <p:cNvCxnSpPr>
              <a:stCxn id="54" idx="1"/>
              <a:endCxn id="63"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11" name="Retângulo 11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a:t>
              </a:r>
              <a:endParaRPr lang="pt-BR" dirty="0"/>
            </a:p>
          </p:txBody>
        </p:sp>
        <p:cxnSp>
          <p:nvCxnSpPr>
            <p:cNvPr id="112" name="Conector de seta reta 111"/>
            <p:cNvCxnSpPr>
              <a:stCxn id="111" idx="1"/>
              <a:endCxn id="66" idx="6"/>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114" name="Picture 9"/>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5" name="Conector angulado 114"/>
            <p:cNvCxnSpPr>
              <a:stCxn id="111" idx="3"/>
              <a:endCxn id="114"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0" name="CaixaDeTexto 79"/>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spTree>
    <p:extLst>
      <p:ext uri="{BB962C8B-B14F-4D97-AF65-F5344CB8AC3E}">
        <p14:creationId xmlns:p14="http://schemas.microsoft.com/office/powerpoint/2010/main" val="30022931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61" name="Grupo 60"/>
          <p:cNvGrpSpPr>
            <a:grpSpLocks noChangeAspect="1"/>
          </p:cNvGrpSpPr>
          <p:nvPr/>
        </p:nvGrpSpPr>
        <p:grpSpPr>
          <a:xfrm>
            <a:off x="3809227" y="1407757"/>
            <a:ext cx="9163629" cy="6707546"/>
            <a:chOff x="251523" y="908720"/>
            <a:chExt cx="7968373" cy="5832648"/>
          </a:xfrm>
        </p:grpSpPr>
        <p:grpSp>
          <p:nvGrpSpPr>
            <p:cNvPr id="62" name="Grupo 61"/>
            <p:cNvGrpSpPr/>
            <p:nvPr/>
          </p:nvGrpSpPr>
          <p:grpSpPr>
            <a:xfrm>
              <a:off x="971600" y="1247035"/>
              <a:ext cx="3812224" cy="4414215"/>
              <a:chOff x="701668" y="1500536"/>
              <a:chExt cx="3812224" cy="4414214"/>
            </a:xfrm>
          </p:grpSpPr>
          <p:sp>
            <p:nvSpPr>
              <p:cNvPr id="151" name="Retângulo 150"/>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2" name="Conector angulado 151"/>
              <p:cNvCxnSpPr>
                <a:endCxn id="160"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3" name="Conector reto 152"/>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4" name="Conector reto 153"/>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5" name="Elipse 154"/>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Elipse 155"/>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Conector reto 156"/>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8" name="Elipse 157"/>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9" name="Conector reto 158"/>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0" name="Elipse 159"/>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1" name="Conector angulado 160"/>
              <p:cNvCxnSpPr>
                <a:endCxn id="156"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63" name="Grupo 62"/>
            <p:cNvGrpSpPr/>
            <p:nvPr/>
          </p:nvGrpSpPr>
          <p:grpSpPr>
            <a:xfrm>
              <a:off x="827584" y="1391052"/>
              <a:ext cx="3812224" cy="4414215"/>
              <a:chOff x="701668" y="1500536"/>
              <a:chExt cx="3812224" cy="4414214"/>
            </a:xfrm>
          </p:grpSpPr>
          <p:sp>
            <p:nvSpPr>
              <p:cNvPr id="140" name="Retângulo 139"/>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41" name="Conector angulado 140"/>
              <p:cNvCxnSpPr>
                <a:endCxn id="149"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42" name="Conector reto 141"/>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3" name="Conector reto 142"/>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4" name="Elipse 143"/>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5" name="Elipse 144"/>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6" name="Conector reto 145"/>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7" name="Elipse 146"/>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8" name="Conector reto 147"/>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9" name="Elipse 148"/>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0" name="Conector angulado 149"/>
              <p:cNvCxnSpPr>
                <a:endCxn id="145"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64" name="Retângulo 63"/>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5"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6" name="Conector angulado 65"/>
            <p:cNvCxnSpPr>
              <a:stCxn id="138" idx="3"/>
              <a:endCxn id="65"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7" name="Retângulo 66"/>
            <p:cNvSpPr/>
            <p:nvPr/>
          </p:nvSpPr>
          <p:spPr>
            <a:xfrm>
              <a:off x="707235" y="1967532"/>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8" name="Retângulo 67"/>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69" name="Retângulo 68"/>
            <p:cNvSpPr/>
            <p:nvPr/>
          </p:nvSpPr>
          <p:spPr>
            <a:xfrm>
              <a:off x="933701" y="3030061"/>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70" name="Retângulo 69"/>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71" name="Conector reto 70"/>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2" name="Conector reto 71"/>
            <p:cNvCxnSpPr/>
            <p:nvPr/>
          </p:nvCxnSpPr>
          <p:spPr>
            <a:xfrm flipV="1">
              <a:off x="3310383"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3" name="Conector angulado 72"/>
            <p:cNvCxnSpPr>
              <a:endCxn id="68"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74" name="Conector angulado 73"/>
            <p:cNvCxnSpPr>
              <a:endCxn id="69" idx="3"/>
            </p:cNvCxnSpPr>
            <p:nvPr/>
          </p:nvCxnSpPr>
          <p:spPr>
            <a:xfrm rot="5400000">
              <a:off x="2161656" y="2163205"/>
              <a:ext cx="1337393" cy="96248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5" name="Elipse 74"/>
            <p:cNvSpPr/>
            <p:nvPr/>
          </p:nvSpPr>
          <p:spPr>
            <a:xfrm>
              <a:off x="3254974"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7" name="Conector reto 76"/>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78" name="Conector reto 77"/>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9" name="Elipse 78"/>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9" name="Conector reto 108"/>
            <p:cNvCxnSpPr>
              <a:stCxn id="70"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0" name="CaixaDeTexto 109"/>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111" name="CaixaDeTexto 110"/>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112" name="Conector angulado 111"/>
            <p:cNvCxnSpPr>
              <a:stCxn id="69" idx="1"/>
              <a:endCxn id="115"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13" name="Retângulo 112"/>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14" name="Conector reto 113"/>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5" name="Elipse 114"/>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1" name="Conector reto 130"/>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32" name="CaixaDeTexto 131"/>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33" name="CaixaDeTexto 132"/>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34" name="Conector angulado 133"/>
            <p:cNvCxnSpPr>
              <a:stCxn id="69" idx="1"/>
              <a:endCxn id="76"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35" name="Conector de seta reta 134"/>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6" name="Conector de seta reta 135"/>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7" name="Conector de seta reta 136"/>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8" name="Retângulo 137"/>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BAL/WAF</a:t>
              </a:r>
              <a:endParaRPr lang="pt-BR" dirty="0"/>
            </a:p>
          </p:txBody>
        </p:sp>
      </p:grpSp>
      <p:sp>
        <p:nvSpPr>
          <p:cNvPr id="162" name="CaixaDeTexto 161"/>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spTree>
    <p:extLst>
      <p:ext uri="{BB962C8B-B14F-4D97-AF65-F5344CB8AC3E}">
        <p14:creationId xmlns:p14="http://schemas.microsoft.com/office/powerpoint/2010/main" val="1365258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80" name="Grupo 79"/>
          <p:cNvGrpSpPr>
            <a:grpSpLocks noChangeAspect="1"/>
          </p:cNvGrpSpPr>
          <p:nvPr/>
        </p:nvGrpSpPr>
        <p:grpSpPr>
          <a:xfrm>
            <a:off x="3809227" y="1407757"/>
            <a:ext cx="9163629" cy="6707546"/>
            <a:chOff x="251523" y="908720"/>
            <a:chExt cx="7968373" cy="5832648"/>
          </a:xfrm>
        </p:grpSpPr>
        <p:grpSp>
          <p:nvGrpSpPr>
            <p:cNvPr id="81" name="Grupo 80"/>
            <p:cNvGrpSpPr/>
            <p:nvPr/>
          </p:nvGrpSpPr>
          <p:grpSpPr>
            <a:xfrm>
              <a:off x="971600" y="1247035"/>
              <a:ext cx="3812224" cy="4414215"/>
              <a:chOff x="701668" y="1500536"/>
              <a:chExt cx="3812224" cy="4414214"/>
            </a:xfrm>
          </p:grpSpPr>
          <p:sp>
            <p:nvSpPr>
              <p:cNvPr id="165" name="Retângulo 164"/>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6" name="Conector angulado 165"/>
              <p:cNvCxnSpPr>
                <a:endCxn id="174"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67" name="Conector reto 166"/>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8" name="Conector reto 167"/>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9" name="Elipse 168"/>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0" name="Elipse 169"/>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1" name="Conector reto 170"/>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2" name="Elipse 171"/>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3" name="Conector reto 172"/>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4" name="Elipse 173"/>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5" name="Conector angulado 174"/>
              <p:cNvCxnSpPr>
                <a:endCxn id="170"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82" name="Grupo 81"/>
            <p:cNvGrpSpPr/>
            <p:nvPr/>
          </p:nvGrpSpPr>
          <p:grpSpPr>
            <a:xfrm>
              <a:off x="827584" y="1391052"/>
              <a:ext cx="3812224" cy="4414215"/>
              <a:chOff x="701668" y="1500536"/>
              <a:chExt cx="3812224" cy="4414214"/>
            </a:xfrm>
          </p:grpSpPr>
          <p:sp>
            <p:nvSpPr>
              <p:cNvPr id="124" name="Retângulo 123"/>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25" name="Conector angulado 124"/>
              <p:cNvCxnSpPr>
                <a:endCxn id="163"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26" name="Conector reto 125"/>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27" name="Conector reto 126"/>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Conector reto 129"/>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9" name="Elipse 138"/>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2" name="Conector reto 161"/>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3" name="Elipse 162"/>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4" name="Conector angulado 163"/>
              <p:cNvCxnSpPr>
                <a:endCxn id="129"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83" name="Retângulo 82"/>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4"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5" name="Conector angulado 84"/>
            <p:cNvCxnSpPr>
              <a:stCxn id="116" idx="3"/>
              <a:endCxn id="84"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Retângulo 85"/>
            <p:cNvSpPr/>
            <p:nvPr/>
          </p:nvSpPr>
          <p:spPr>
            <a:xfrm>
              <a:off x="707235" y="1967532"/>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tângulo 86"/>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88" name="Retângulo 87"/>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89" name="Conector reto 88"/>
            <p:cNvCxnSpPr/>
            <p:nvPr/>
          </p:nvCxnSpPr>
          <p:spPr>
            <a:xfrm flipV="1">
              <a:off x="2632192" y="157121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0" name="Conector angulado 89"/>
            <p:cNvCxnSpPr>
              <a:endCxn id="87" idx="3"/>
            </p:cNvCxnSpPr>
            <p:nvPr/>
          </p:nvCxnSpPr>
          <p:spPr>
            <a:xfrm rot="5400000">
              <a:off x="2212285" y="2112578"/>
              <a:ext cx="557945" cy="28429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1" name="Elipse 90"/>
            <p:cNvSpPr/>
            <p:nvPr/>
          </p:nvSpPr>
          <p:spPr>
            <a:xfrm>
              <a:off x="2581896"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2" name="Conector reto 91"/>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93" name="Conector reto 92"/>
            <p:cNvCxnSpPr/>
            <p:nvPr/>
          </p:nvCxnSpPr>
          <p:spPr>
            <a:xfrm rot="16200000" flipV="1">
              <a:off x="4196032" y="386478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94" name="Elipse 93"/>
            <p:cNvSpPr/>
            <p:nvPr/>
          </p:nvSpPr>
          <p:spPr>
            <a:xfrm>
              <a:off x="4394791"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5" name="Conector reto 94"/>
            <p:cNvCxnSpPr>
              <a:stCxn id="88" idx="3"/>
            </p:cNvCxnSpPr>
            <p:nvPr/>
          </p:nvCxnSpPr>
          <p:spPr>
            <a:xfrm>
              <a:off x="2349110" y="4062339"/>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6" name="CaixaDeTexto 95"/>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97" name="CaixaDeTexto 96"/>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98" name="Conector angulado 97"/>
            <p:cNvCxnSpPr>
              <a:endCxn id="101"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99" name="Retângulo 98"/>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00" name="Conector reto 99"/>
            <p:cNvCxnSpPr/>
            <p:nvPr/>
          </p:nvCxnSpPr>
          <p:spPr>
            <a:xfrm rot="16200000" flipV="1">
              <a:off x="4207465" y="4647790"/>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Elipse 100"/>
            <p:cNvSpPr/>
            <p:nvPr/>
          </p:nvSpPr>
          <p:spPr>
            <a:xfrm>
              <a:off x="4406224"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2" name="Conector reto 101"/>
            <p:cNvCxnSpPr/>
            <p:nvPr/>
          </p:nvCxnSpPr>
          <p:spPr>
            <a:xfrm>
              <a:off x="2360543" y="4845340"/>
              <a:ext cx="1641878" cy="0"/>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3" name="CaixaDeTexto 102"/>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04" name="CaixaDeTexto 103"/>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05" name="Conector angulado 104"/>
            <p:cNvCxnSpPr>
              <a:endCxn id="91"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06" name="Conector de seta reta 105"/>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7" name="Conector de seta reta 106"/>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8" name="Conector de seta reta 107"/>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16" name="Retângulo 115"/>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BAL/WAF</a:t>
              </a:r>
              <a:endParaRPr lang="pt-BR" dirty="0"/>
            </a:p>
          </p:txBody>
        </p:sp>
        <p:sp>
          <p:nvSpPr>
            <p:cNvPr id="117" name="Retângulo 116"/>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cxnSp>
          <p:nvCxnSpPr>
            <p:cNvPr id="118" name="Conector reto 117"/>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Conector reto 118"/>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0" name="Conector reto 119"/>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1" name="Conector angulado 120"/>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22" name="Elipse 121"/>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76" name="CaixaDeTexto 175"/>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spTree>
    <p:extLst>
      <p:ext uri="{BB962C8B-B14F-4D97-AF65-F5344CB8AC3E}">
        <p14:creationId xmlns:p14="http://schemas.microsoft.com/office/powerpoint/2010/main" val="31780462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grpSp>
        <p:nvGrpSpPr>
          <p:cNvPr id="74" name="Grupo 73"/>
          <p:cNvGrpSpPr>
            <a:grpSpLocks noChangeAspect="1"/>
          </p:cNvGrpSpPr>
          <p:nvPr/>
        </p:nvGrpSpPr>
        <p:grpSpPr>
          <a:xfrm>
            <a:off x="3809227" y="1407757"/>
            <a:ext cx="9163629" cy="6707546"/>
            <a:chOff x="251523" y="908720"/>
            <a:chExt cx="7968373" cy="5832648"/>
          </a:xfrm>
        </p:grpSpPr>
        <p:grpSp>
          <p:nvGrpSpPr>
            <p:cNvPr id="75" name="Grupo 74"/>
            <p:cNvGrpSpPr/>
            <p:nvPr/>
          </p:nvGrpSpPr>
          <p:grpSpPr>
            <a:xfrm>
              <a:off x="971600" y="1247035"/>
              <a:ext cx="3812224" cy="4414215"/>
              <a:chOff x="701668" y="1500536"/>
              <a:chExt cx="3812224" cy="4414214"/>
            </a:xfrm>
          </p:grpSpPr>
          <p:sp>
            <p:nvSpPr>
              <p:cNvPr id="180" name="Retângulo 179"/>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81" name="Conector angulado 180"/>
              <p:cNvCxnSpPr>
                <a:endCxn id="189"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82" name="Conector reto 181"/>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4" name="Elipse 183"/>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Elipse 184"/>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6" name="Conector reto 185"/>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7" name="Elipse 186"/>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8" name="Conector reto 187"/>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9" name="Elipse 188"/>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0" name="Conector angulado 189"/>
              <p:cNvCxnSpPr>
                <a:endCxn id="185"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76" name="Grupo 75"/>
            <p:cNvGrpSpPr/>
            <p:nvPr/>
          </p:nvGrpSpPr>
          <p:grpSpPr>
            <a:xfrm>
              <a:off x="827584" y="1391052"/>
              <a:ext cx="3812224" cy="4414215"/>
              <a:chOff x="701668" y="1500536"/>
              <a:chExt cx="3812224" cy="4414214"/>
            </a:xfrm>
          </p:grpSpPr>
          <p:sp>
            <p:nvSpPr>
              <p:cNvPr id="155" name="Retângulo 154"/>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6" name="Conector angulado 155"/>
              <p:cNvCxnSpPr>
                <a:endCxn id="178"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7" name="Conector reto 156"/>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8" name="Conector reto 157"/>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9" name="Elipse 158"/>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0" name="Elipse 159"/>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1" name="Conector reto 160"/>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7" name="Conector reto 176"/>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8" name="Elipse 177"/>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9" name="Conector angulado 178"/>
              <p:cNvCxnSpPr>
                <a:endCxn id="160"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77" name="Retângulo 76"/>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8"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9" name="Conector angulado 78"/>
            <p:cNvCxnSpPr>
              <a:stCxn id="151" idx="3"/>
              <a:endCxn id="78"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707235" y="1967532"/>
              <a:ext cx="3283755" cy="394722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Retângulo 109"/>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111" name="Retângulo 110"/>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112" name="Retângulo 111"/>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113" name="Conector reto 112"/>
            <p:cNvCxnSpPr/>
            <p:nvPr/>
          </p:nvCxnSpPr>
          <p:spPr>
            <a:xfrm flipV="1">
              <a:off x="2632192"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ector reto 113"/>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Conector angulado 114"/>
            <p:cNvCxnSpPr>
              <a:endCxn id="110" idx="3"/>
            </p:cNvCxnSpPr>
            <p:nvPr/>
          </p:nvCxnSpPr>
          <p:spPr>
            <a:xfrm rot="5400000">
              <a:off x="2212285" y="2112578"/>
              <a:ext cx="557945" cy="284291"/>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Conector angulado 122"/>
            <p:cNvCxnSpPr>
              <a:endCxn id="111" idx="3"/>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1" name="Elipse 130"/>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p:cNvSpPr/>
            <p:nvPr/>
          </p:nvSpPr>
          <p:spPr>
            <a:xfrm>
              <a:off x="2581896" y="1514599"/>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3" name="Conector reto 132"/>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34" name="Conector reto 133"/>
            <p:cNvCxnSpPr/>
            <p:nvPr/>
          </p:nvCxnSpPr>
          <p:spPr>
            <a:xfrm rot="16200000" flipV="1">
              <a:off x="4196032" y="3864789"/>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4394791" y="4006931"/>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6" name="Conector reto 135"/>
            <p:cNvCxnSpPr>
              <a:stCxn id="112" idx="3"/>
            </p:cNvCxnSpPr>
            <p:nvPr/>
          </p:nvCxnSpPr>
          <p:spPr>
            <a:xfrm>
              <a:off x="2349110" y="4062339"/>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7" name="CaixaDeTexto 136"/>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138" name="CaixaDeTexto 137"/>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140" name="Conector angulado 139"/>
            <p:cNvCxnSpPr>
              <a:stCxn id="111" idx="1"/>
              <a:endCxn id="143"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41" name="Retângulo 140"/>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42" name="Conector reto 141"/>
            <p:cNvCxnSpPr/>
            <p:nvPr/>
          </p:nvCxnSpPr>
          <p:spPr>
            <a:xfrm rot="16200000" flipV="1">
              <a:off x="4207465" y="4647790"/>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3" name="Elipse 142"/>
            <p:cNvSpPr/>
            <p:nvPr/>
          </p:nvSpPr>
          <p:spPr>
            <a:xfrm>
              <a:off x="4406224" y="4789933"/>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4" name="Conector reto 143"/>
            <p:cNvCxnSpPr/>
            <p:nvPr/>
          </p:nvCxnSpPr>
          <p:spPr>
            <a:xfrm>
              <a:off x="2360543" y="4845340"/>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46" name="CaixaDeTexto 145"/>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47" name="Conector angulado 146"/>
            <p:cNvCxnSpPr>
              <a:stCxn id="111" idx="1"/>
              <a:endCxn id="132"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1" name="Retângulo 15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BAL/WAF</a:t>
              </a:r>
              <a:endParaRPr lang="pt-BR" dirty="0"/>
            </a:p>
          </p:txBody>
        </p:sp>
        <p:cxnSp>
          <p:nvCxnSpPr>
            <p:cNvPr id="152" name="Conector reto 151"/>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ector reto 152"/>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0379650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grpSp>
        <p:nvGrpSpPr>
          <p:cNvPr id="74" name="Grupo 73"/>
          <p:cNvGrpSpPr>
            <a:grpSpLocks noChangeAspect="1"/>
          </p:cNvGrpSpPr>
          <p:nvPr/>
        </p:nvGrpSpPr>
        <p:grpSpPr>
          <a:xfrm>
            <a:off x="3809227" y="1407757"/>
            <a:ext cx="9163629" cy="6707546"/>
            <a:chOff x="251523" y="908720"/>
            <a:chExt cx="7968373" cy="5832648"/>
          </a:xfrm>
        </p:grpSpPr>
        <p:grpSp>
          <p:nvGrpSpPr>
            <p:cNvPr id="75" name="Grupo 74"/>
            <p:cNvGrpSpPr/>
            <p:nvPr/>
          </p:nvGrpSpPr>
          <p:grpSpPr>
            <a:xfrm>
              <a:off x="971600" y="1247035"/>
              <a:ext cx="3812224" cy="4414215"/>
              <a:chOff x="701668" y="1500536"/>
              <a:chExt cx="3812224" cy="4414214"/>
            </a:xfrm>
          </p:grpSpPr>
          <p:sp>
            <p:nvSpPr>
              <p:cNvPr id="180" name="Retângulo 179"/>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81" name="Conector angulado 180"/>
              <p:cNvCxnSpPr>
                <a:endCxn id="189"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82" name="Conector reto 181"/>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4" name="Elipse 183"/>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Elipse 184"/>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6" name="Conector reto 185"/>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7" name="Elipse 186"/>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8" name="Conector reto 187"/>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9" name="Elipse 188"/>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0" name="Conector angulado 189"/>
              <p:cNvCxnSpPr>
                <a:endCxn id="185"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76" name="Grupo 75"/>
            <p:cNvGrpSpPr/>
            <p:nvPr/>
          </p:nvGrpSpPr>
          <p:grpSpPr>
            <a:xfrm>
              <a:off x="827584" y="1391052"/>
              <a:ext cx="3812224" cy="4414215"/>
              <a:chOff x="701668" y="1500536"/>
              <a:chExt cx="3812224" cy="4414214"/>
            </a:xfrm>
          </p:grpSpPr>
          <p:sp>
            <p:nvSpPr>
              <p:cNvPr id="155" name="Retângulo 154"/>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6" name="Conector angulado 155"/>
              <p:cNvCxnSpPr>
                <a:endCxn id="178"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7" name="Conector reto 156"/>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8" name="Conector reto 157"/>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9" name="Elipse 158"/>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0" name="Elipse 159"/>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1" name="Conector reto 160"/>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7" name="Conector reto 176"/>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8" name="Elipse 177"/>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9" name="Conector angulado 178"/>
              <p:cNvCxnSpPr>
                <a:endCxn id="160"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77" name="Retângulo 76"/>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8"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9" name="Conector angulado 78"/>
            <p:cNvCxnSpPr>
              <a:stCxn id="151" idx="3"/>
              <a:endCxn id="78"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707235" y="1967532"/>
              <a:ext cx="3283755" cy="394722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Retângulo 109"/>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111" name="Retângulo 110"/>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112" name="Retângulo 111"/>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113" name="Conector reto 112"/>
            <p:cNvCxnSpPr/>
            <p:nvPr/>
          </p:nvCxnSpPr>
          <p:spPr>
            <a:xfrm flipV="1">
              <a:off x="2632192"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ector reto 113"/>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Conector angulado 114"/>
            <p:cNvCxnSpPr>
              <a:endCxn id="110" idx="3"/>
            </p:cNvCxnSpPr>
            <p:nvPr/>
          </p:nvCxnSpPr>
          <p:spPr>
            <a:xfrm rot="5400000">
              <a:off x="2212285" y="2112578"/>
              <a:ext cx="557945" cy="284291"/>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Conector angulado 122"/>
            <p:cNvCxnSpPr>
              <a:endCxn id="111" idx="3"/>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1" name="Elipse 130"/>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p:cNvSpPr/>
            <p:nvPr/>
          </p:nvSpPr>
          <p:spPr>
            <a:xfrm>
              <a:off x="2581896" y="1514599"/>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3" name="Conector reto 132"/>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34" name="Conector reto 133"/>
            <p:cNvCxnSpPr/>
            <p:nvPr/>
          </p:nvCxnSpPr>
          <p:spPr>
            <a:xfrm rot="16200000" flipV="1">
              <a:off x="4196032" y="3864789"/>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4394791" y="4006931"/>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6" name="Conector reto 135"/>
            <p:cNvCxnSpPr>
              <a:stCxn id="112" idx="3"/>
            </p:cNvCxnSpPr>
            <p:nvPr/>
          </p:nvCxnSpPr>
          <p:spPr>
            <a:xfrm>
              <a:off x="2349110" y="4062339"/>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7" name="CaixaDeTexto 136"/>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138" name="CaixaDeTexto 137"/>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140" name="Conector angulado 139"/>
            <p:cNvCxnSpPr>
              <a:stCxn id="111" idx="1"/>
              <a:endCxn id="143"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41" name="Retângulo 140"/>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42" name="Conector reto 141"/>
            <p:cNvCxnSpPr/>
            <p:nvPr/>
          </p:nvCxnSpPr>
          <p:spPr>
            <a:xfrm rot="16200000" flipV="1">
              <a:off x="4207465" y="4647790"/>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3" name="Elipse 142"/>
            <p:cNvSpPr/>
            <p:nvPr/>
          </p:nvSpPr>
          <p:spPr>
            <a:xfrm>
              <a:off x="4406224" y="4789933"/>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4" name="Conector reto 143"/>
            <p:cNvCxnSpPr/>
            <p:nvPr/>
          </p:nvCxnSpPr>
          <p:spPr>
            <a:xfrm>
              <a:off x="2360543" y="4845340"/>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46" name="CaixaDeTexto 145"/>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47" name="Conector angulado 146"/>
            <p:cNvCxnSpPr>
              <a:stCxn id="111" idx="1"/>
              <a:endCxn id="132"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1" name="Retângulo 15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BAL/WAF</a:t>
              </a:r>
              <a:endParaRPr lang="pt-BR" dirty="0"/>
            </a:p>
          </p:txBody>
        </p:sp>
        <p:cxnSp>
          <p:nvCxnSpPr>
            <p:cNvPr id="152" name="Conector reto 151"/>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ector reto 152"/>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637020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634206" cy="646331"/>
          </a:xfrm>
          <a:prstGeom prst="rect">
            <a:avLst/>
          </a:prstGeom>
          <a:noFill/>
        </p:spPr>
        <p:txBody>
          <a:bodyPr wrap="none" rtlCol="0">
            <a:spAutoFit/>
          </a:bodyPr>
          <a:lstStyle/>
          <a:p>
            <a:r>
              <a:rPr lang="pt-BR" sz="3600" dirty="0" smtClean="0">
                <a:solidFill>
                  <a:schemeClr val="tx2"/>
                </a:solidFill>
              </a:rPr>
              <a:t>Escalabilidade – Solução Alternativa #1</a:t>
            </a:r>
          </a:p>
        </p:txBody>
      </p:sp>
      <p:grpSp>
        <p:nvGrpSpPr>
          <p:cNvPr id="74" name="Grupo 73"/>
          <p:cNvGrpSpPr>
            <a:grpSpLocks noChangeAspect="1"/>
          </p:cNvGrpSpPr>
          <p:nvPr/>
        </p:nvGrpSpPr>
        <p:grpSpPr>
          <a:xfrm>
            <a:off x="3809227" y="1407757"/>
            <a:ext cx="9163629" cy="6707546"/>
            <a:chOff x="251523" y="908720"/>
            <a:chExt cx="7968373" cy="5832648"/>
          </a:xfrm>
        </p:grpSpPr>
        <p:grpSp>
          <p:nvGrpSpPr>
            <p:cNvPr id="75" name="Grupo 74"/>
            <p:cNvGrpSpPr/>
            <p:nvPr/>
          </p:nvGrpSpPr>
          <p:grpSpPr>
            <a:xfrm>
              <a:off x="971600" y="1247035"/>
              <a:ext cx="3812224" cy="4414215"/>
              <a:chOff x="701668" y="1500536"/>
              <a:chExt cx="3812224" cy="4414214"/>
            </a:xfrm>
          </p:grpSpPr>
          <p:sp>
            <p:nvSpPr>
              <p:cNvPr id="180" name="Retângulo 179"/>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81" name="Conector angulado 180"/>
              <p:cNvCxnSpPr>
                <a:endCxn id="189"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82" name="Conector reto 181"/>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3" name="Conector reto 182"/>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4" name="Elipse 183"/>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Elipse 184"/>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6" name="Conector reto 185"/>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7" name="Elipse 186"/>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8" name="Conector reto 187"/>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9" name="Elipse 188"/>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90" name="Conector angulado 189"/>
              <p:cNvCxnSpPr>
                <a:endCxn id="185"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grpSp>
          <p:nvGrpSpPr>
            <p:cNvPr id="76" name="Grupo 75"/>
            <p:cNvGrpSpPr/>
            <p:nvPr/>
          </p:nvGrpSpPr>
          <p:grpSpPr>
            <a:xfrm>
              <a:off x="827584" y="1391052"/>
              <a:ext cx="3812224" cy="4414215"/>
              <a:chOff x="701668" y="1500536"/>
              <a:chExt cx="3812224" cy="4414214"/>
            </a:xfrm>
          </p:grpSpPr>
          <p:sp>
            <p:nvSpPr>
              <p:cNvPr id="155" name="Retângulo 154"/>
              <p:cNvSpPr/>
              <p:nvPr/>
            </p:nvSpPr>
            <p:spPr>
              <a:xfrm>
                <a:off x="701668" y="1967529"/>
                <a:ext cx="3283755" cy="394722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56" name="Conector angulado 155"/>
              <p:cNvCxnSpPr>
                <a:endCxn id="178" idx="4"/>
              </p:cNvCxnSpPr>
              <p:nvPr/>
            </p:nvCxnSpPr>
            <p:spPr>
              <a:xfrm rot="10800000" flipH="1" flipV="1">
                <a:off x="928133"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7" name="Conector reto 156"/>
              <p:cNvCxnSpPr/>
              <p:nvPr/>
            </p:nvCxnSpPr>
            <p:spPr>
              <a:xfrm flipV="1">
                <a:off x="2626628"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8" name="Conector reto 157"/>
              <p:cNvCxnSpPr/>
              <p:nvPr/>
            </p:nvCxnSpPr>
            <p:spPr>
              <a:xfrm flipV="1">
                <a:off x="3304816" y="157121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9" name="Elipse 158"/>
              <p:cNvSpPr/>
              <p:nvPr/>
            </p:nvSpPr>
            <p:spPr>
              <a:xfrm>
                <a:off x="3249410" y="1500536"/>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0" name="Elipse 159"/>
              <p:cNvSpPr/>
              <p:nvPr/>
            </p:nvSpPr>
            <p:spPr>
              <a:xfrm>
                <a:off x="2576332" y="151459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61" name="Conector reto 160"/>
              <p:cNvCxnSpPr/>
              <p:nvPr/>
            </p:nvCxnSpPr>
            <p:spPr>
              <a:xfrm rot="16200000" flipV="1">
                <a:off x="4190465" y="3864785"/>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6" name="Elipse 175"/>
              <p:cNvSpPr/>
              <p:nvPr/>
            </p:nvSpPr>
            <p:spPr>
              <a:xfrm>
                <a:off x="4389227" y="4006931"/>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7" name="Conector reto 176"/>
              <p:cNvCxnSpPr/>
              <p:nvPr/>
            </p:nvCxnSpPr>
            <p:spPr>
              <a:xfrm rot="16200000" flipV="1">
                <a:off x="4201898" y="4647787"/>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8" name="Elipse 177"/>
              <p:cNvSpPr/>
              <p:nvPr/>
            </p:nvSpPr>
            <p:spPr>
              <a:xfrm>
                <a:off x="4400660" y="4789933"/>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9" name="Conector angulado 178"/>
              <p:cNvCxnSpPr>
                <a:endCxn id="160" idx="2"/>
              </p:cNvCxnSpPr>
              <p:nvPr/>
            </p:nvCxnSpPr>
            <p:spPr>
              <a:xfrm rot="10800000" flipH="1">
                <a:off x="928133" y="1571215"/>
                <a:ext cx="1648198" cy="1741926"/>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grpSp>
        <p:sp>
          <p:nvSpPr>
            <p:cNvPr id="77" name="Retângulo 76"/>
            <p:cNvSpPr/>
            <p:nvPr/>
          </p:nvSpPr>
          <p:spPr>
            <a:xfrm>
              <a:off x="251523" y="908720"/>
              <a:ext cx="4736771" cy="5832648"/>
            </a:xfrm>
            <a:prstGeom prst="rect">
              <a:avLst/>
            </a:prstGeom>
            <a:solidFill>
              <a:srgbClr val="FFFFFF">
                <a:alpha val="6705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8"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173" r="2286"/>
            <a:stretch/>
          </p:blipFill>
          <p:spPr bwMode="auto">
            <a:xfrm>
              <a:off x="6165842" y="4967548"/>
              <a:ext cx="2054054" cy="1520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9" name="Conector angulado 78"/>
            <p:cNvCxnSpPr>
              <a:stCxn id="151" idx="3"/>
              <a:endCxn id="78" idx="0"/>
            </p:cNvCxnSpPr>
            <p:nvPr/>
          </p:nvCxnSpPr>
          <p:spPr>
            <a:xfrm>
              <a:off x="6702575" y="4063550"/>
              <a:ext cx="490297" cy="903997"/>
            </a:xfrm>
            <a:prstGeom prst="bentConnector2">
              <a:avLst/>
            </a:prstGeom>
            <a:ln w="19050">
              <a:solidFill>
                <a:srgbClr val="FF0000"/>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707235" y="1967532"/>
              <a:ext cx="3283755" cy="3947221"/>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Retângulo 109"/>
            <p:cNvSpPr/>
            <p:nvPr/>
          </p:nvSpPr>
          <p:spPr>
            <a:xfrm>
              <a:off x="933701" y="2250614"/>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10.244.1.10</a:t>
              </a:r>
              <a:endParaRPr lang="pt-BR" dirty="0"/>
            </a:p>
          </p:txBody>
        </p:sp>
        <p:sp>
          <p:nvSpPr>
            <p:cNvPr id="111" name="Retângulo 110"/>
            <p:cNvSpPr/>
            <p:nvPr/>
          </p:nvSpPr>
          <p:spPr>
            <a:xfrm>
              <a:off x="933701" y="3030061"/>
              <a:ext cx="1415411" cy="5661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10.244.1.57</a:t>
              </a:r>
              <a:endParaRPr lang="pt-BR" dirty="0"/>
            </a:p>
          </p:txBody>
        </p:sp>
        <p:sp>
          <p:nvSpPr>
            <p:cNvPr id="112" name="Retângulo 111"/>
            <p:cNvSpPr/>
            <p:nvPr/>
          </p:nvSpPr>
          <p:spPr>
            <a:xfrm>
              <a:off x="933701" y="3779256"/>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a:t>
              </a:r>
              <a:endParaRPr lang="pt-BR" dirty="0"/>
            </a:p>
          </p:txBody>
        </p:sp>
        <p:cxnSp>
          <p:nvCxnSpPr>
            <p:cNvPr id="113" name="Conector reto 112"/>
            <p:cNvCxnSpPr/>
            <p:nvPr/>
          </p:nvCxnSpPr>
          <p:spPr>
            <a:xfrm flipV="1">
              <a:off x="2632192"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ector reto 113"/>
            <p:cNvCxnSpPr/>
            <p:nvPr/>
          </p:nvCxnSpPr>
          <p:spPr>
            <a:xfrm flipV="1">
              <a:off x="3310383" y="1571218"/>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5" name="Conector angulado 114"/>
            <p:cNvCxnSpPr>
              <a:endCxn id="110" idx="3"/>
            </p:cNvCxnSpPr>
            <p:nvPr/>
          </p:nvCxnSpPr>
          <p:spPr>
            <a:xfrm rot="5400000">
              <a:off x="2212285" y="2112578"/>
              <a:ext cx="557945" cy="284291"/>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123" name="Conector angulado 122"/>
            <p:cNvCxnSpPr>
              <a:endCxn id="111" idx="3"/>
            </p:cNvCxnSpPr>
            <p:nvPr/>
          </p:nvCxnSpPr>
          <p:spPr>
            <a:xfrm rot="5400000">
              <a:off x="2161656" y="2163205"/>
              <a:ext cx="1337393" cy="962480"/>
            </a:xfrm>
            <a:prstGeom prst="bentConnector2">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1" name="Elipse 130"/>
            <p:cNvSpPr/>
            <p:nvPr/>
          </p:nvSpPr>
          <p:spPr>
            <a:xfrm>
              <a:off x="3254974" y="1500536"/>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2" name="Elipse 131"/>
            <p:cNvSpPr/>
            <p:nvPr/>
          </p:nvSpPr>
          <p:spPr>
            <a:xfrm>
              <a:off x="2581896" y="1514599"/>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3" name="Conector reto 132"/>
            <p:cNvCxnSpPr/>
            <p:nvPr/>
          </p:nvCxnSpPr>
          <p:spPr>
            <a:xfrm flipH="1">
              <a:off x="1641403" y="5341743"/>
              <a:ext cx="2" cy="370319"/>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cxnSp>
          <p:nvCxnSpPr>
            <p:cNvPr id="134" name="Conector reto 133"/>
            <p:cNvCxnSpPr/>
            <p:nvPr/>
          </p:nvCxnSpPr>
          <p:spPr>
            <a:xfrm rot="16200000" flipV="1">
              <a:off x="4196032" y="3864789"/>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35" name="Elipse 134"/>
            <p:cNvSpPr/>
            <p:nvPr/>
          </p:nvSpPr>
          <p:spPr>
            <a:xfrm>
              <a:off x="4394791" y="4006931"/>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6" name="Conector reto 135"/>
            <p:cNvCxnSpPr>
              <a:stCxn id="112" idx="3"/>
            </p:cNvCxnSpPr>
            <p:nvPr/>
          </p:nvCxnSpPr>
          <p:spPr>
            <a:xfrm>
              <a:off x="2349110" y="4062339"/>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37" name="CaixaDeTexto 136"/>
            <p:cNvSpPr txBox="1"/>
            <p:nvPr/>
          </p:nvSpPr>
          <p:spPr>
            <a:xfrm>
              <a:off x="2343315" y="2574790"/>
              <a:ext cx="367408" cy="307777"/>
            </a:xfrm>
            <a:prstGeom prst="rect">
              <a:avLst/>
            </a:prstGeom>
            <a:noFill/>
          </p:spPr>
          <p:txBody>
            <a:bodyPr wrap="none" rtlCol="0">
              <a:spAutoFit/>
            </a:bodyPr>
            <a:lstStyle/>
            <a:p>
              <a:r>
                <a:rPr lang="pt-BR" sz="1400" dirty="0" smtClean="0"/>
                <a:t>80</a:t>
              </a:r>
              <a:endParaRPr lang="pt-BR" sz="1400" dirty="0"/>
            </a:p>
          </p:txBody>
        </p:sp>
        <p:sp>
          <p:nvSpPr>
            <p:cNvPr id="138" name="CaixaDeTexto 137"/>
            <p:cNvSpPr txBox="1"/>
            <p:nvPr/>
          </p:nvSpPr>
          <p:spPr>
            <a:xfrm>
              <a:off x="2349636" y="3354820"/>
              <a:ext cx="367408" cy="307777"/>
            </a:xfrm>
            <a:prstGeom prst="rect">
              <a:avLst/>
            </a:prstGeom>
            <a:noFill/>
          </p:spPr>
          <p:txBody>
            <a:bodyPr wrap="none" rtlCol="0">
              <a:spAutoFit/>
            </a:bodyPr>
            <a:lstStyle/>
            <a:p>
              <a:r>
                <a:rPr lang="pt-BR" sz="1400" dirty="0" smtClean="0"/>
                <a:t>80</a:t>
              </a:r>
              <a:endParaRPr lang="pt-BR" sz="1400" dirty="0"/>
            </a:p>
          </p:txBody>
        </p:sp>
        <p:cxnSp>
          <p:nvCxnSpPr>
            <p:cNvPr id="140" name="Conector angulado 139"/>
            <p:cNvCxnSpPr>
              <a:stCxn id="111" idx="1"/>
              <a:endCxn id="143" idx="4"/>
            </p:cNvCxnSpPr>
            <p:nvPr/>
          </p:nvCxnSpPr>
          <p:spPr>
            <a:xfrm rot="10800000" flipH="1" flipV="1">
              <a:off x="933700" y="3313140"/>
              <a:ext cx="3529143" cy="1590024"/>
            </a:xfrm>
            <a:prstGeom prst="bentConnector4">
              <a:avLst>
                <a:gd name="adj1" fmla="val -12915"/>
                <a:gd name="adj2" fmla="val 177004"/>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sp>
          <p:nvSpPr>
            <p:cNvPr id="141" name="Retângulo 140"/>
            <p:cNvSpPr/>
            <p:nvPr/>
          </p:nvSpPr>
          <p:spPr>
            <a:xfrm>
              <a:off x="934228" y="4563470"/>
              <a:ext cx="1415411" cy="5661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10.244.1.13</a:t>
              </a:r>
              <a:endParaRPr lang="pt-BR" dirty="0"/>
            </a:p>
          </p:txBody>
        </p:sp>
        <p:cxnSp>
          <p:nvCxnSpPr>
            <p:cNvPr id="142" name="Conector reto 141"/>
            <p:cNvCxnSpPr/>
            <p:nvPr/>
          </p:nvCxnSpPr>
          <p:spPr>
            <a:xfrm rot="16200000" flipV="1">
              <a:off x="4207465" y="4647790"/>
              <a:ext cx="1209" cy="3963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43" name="Elipse 142"/>
            <p:cNvSpPr/>
            <p:nvPr/>
          </p:nvSpPr>
          <p:spPr>
            <a:xfrm>
              <a:off x="4406224" y="4789933"/>
              <a:ext cx="113232" cy="11323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4" name="Conector reto 143"/>
            <p:cNvCxnSpPr/>
            <p:nvPr/>
          </p:nvCxnSpPr>
          <p:spPr>
            <a:xfrm>
              <a:off x="2360543" y="4845340"/>
              <a:ext cx="1641878" cy="0"/>
            </a:xfrm>
            <a:prstGeom prst="line">
              <a:avLst/>
            </a:prstGeom>
            <a:ln w="28575">
              <a:solidFill>
                <a:srgbClr val="FF0000">
                  <a:alpha val="60000"/>
                </a:srgbClr>
              </a:solidFill>
              <a:prstDash val="sysDash"/>
            </a:ln>
          </p:spPr>
          <p:style>
            <a:lnRef idx="1">
              <a:schemeClr val="accent1"/>
            </a:lnRef>
            <a:fillRef idx="0">
              <a:schemeClr val="accent1"/>
            </a:fillRef>
            <a:effectRef idx="0">
              <a:schemeClr val="accent1"/>
            </a:effectRef>
            <a:fontRef idx="minor">
              <a:schemeClr val="tx1"/>
            </a:fontRef>
          </p:style>
        </p:cxnSp>
        <p:sp>
          <p:nvSpPr>
            <p:cNvPr id="145" name="CaixaDeTexto 144"/>
            <p:cNvSpPr txBox="1"/>
            <p:nvPr/>
          </p:nvSpPr>
          <p:spPr>
            <a:xfrm>
              <a:off x="2360543" y="4103020"/>
              <a:ext cx="319485" cy="267632"/>
            </a:xfrm>
            <a:prstGeom prst="rect">
              <a:avLst/>
            </a:prstGeom>
            <a:noFill/>
          </p:spPr>
          <p:txBody>
            <a:bodyPr wrap="none" rtlCol="0">
              <a:spAutoFit/>
            </a:bodyPr>
            <a:lstStyle/>
            <a:p>
              <a:r>
                <a:rPr lang="pt-BR" sz="1400" dirty="0" smtClean="0"/>
                <a:t>80</a:t>
              </a:r>
              <a:endParaRPr lang="pt-BR" sz="1400" dirty="0"/>
            </a:p>
          </p:txBody>
        </p:sp>
        <p:sp>
          <p:nvSpPr>
            <p:cNvPr id="146" name="CaixaDeTexto 145"/>
            <p:cNvSpPr txBox="1"/>
            <p:nvPr/>
          </p:nvSpPr>
          <p:spPr>
            <a:xfrm>
              <a:off x="2349636" y="4887647"/>
              <a:ext cx="367408" cy="307777"/>
            </a:xfrm>
            <a:prstGeom prst="rect">
              <a:avLst/>
            </a:prstGeom>
            <a:noFill/>
          </p:spPr>
          <p:txBody>
            <a:bodyPr wrap="none" rtlCol="0">
              <a:spAutoFit/>
            </a:bodyPr>
            <a:lstStyle/>
            <a:p>
              <a:r>
                <a:rPr lang="pt-BR" sz="1400" dirty="0" smtClean="0"/>
                <a:t>80</a:t>
              </a:r>
              <a:endParaRPr lang="pt-BR" sz="1400" dirty="0"/>
            </a:p>
          </p:txBody>
        </p:sp>
        <p:cxnSp>
          <p:nvCxnSpPr>
            <p:cNvPr id="147" name="Conector angulado 146"/>
            <p:cNvCxnSpPr>
              <a:stCxn id="111" idx="1"/>
              <a:endCxn id="132" idx="2"/>
            </p:cNvCxnSpPr>
            <p:nvPr/>
          </p:nvCxnSpPr>
          <p:spPr>
            <a:xfrm rot="10800000" flipH="1">
              <a:off x="933697" y="1571217"/>
              <a:ext cx="1648198" cy="1741927"/>
            </a:xfrm>
            <a:prstGeom prst="bentConnector3">
              <a:avLst>
                <a:gd name="adj1" fmla="val -28197"/>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48" name="Conector de seta reta 147"/>
            <p:cNvCxnSpPr/>
            <p:nvPr/>
          </p:nvCxnSpPr>
          <p:spPr>
            <a:xfrm flipH="1">
              <a:off x="4508024" y="4063548"/>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9" name="Conector de seta reta 148"/>
            <p:cNvCxnSpPr/>
            <p:nvPr/>
          </p:nvCxnSpPr>
          <p:spPr>
            <a:xfrm flipH="1">
              <a:off x="4783824" y="3825044"/>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0" name="Conector de seta reta 149"/>
            <p:cNvCxnSpPr/>
            <p:nvPr/>
          </p:nvCxnSpPr>
          <p:spPr>
            <a:xfrm flipH="1">
              <a:off x="4628375" y="3954061"/>
              <a:ext cx="903940" cy="0"/>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1" name="Retângulo 150"/>
            <p:cNvSpPr/>
            <p:nvPr/>
          </p:nvSpPr>
          <p:spPr>
            <a:xfrm>
              <a:off x="5411966" y="3550348"/>
              <a:ext cx="1290609" cy="10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BAL/WAF</a:t>
              </a:r>
              <a:endParaRPr lang="pt-BR" dirty="0"/>
            </a:p>
          </p:txBody>
        </p:sp>
        <p:cxnSp>
          <p:nvCxnSpPr>
            <p:cNvPr id="152" name="Conector reto 151"/>
            <p:cNvCxnSpPr/>
            <p:nvPr/>
          </p:nvCxnSpPr>
          <p:spPr>
            <a:xfrm flipV="1">
              <a:off x="933699"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3" name="Conector reto 152"/>
            <p:cNvCxnSpPr/>
            <p:nvPr/>
          </p:nvCxnSpPr>
          <p:spPr>
            <a:xfrm flipH="1" flipV="1">
              <a:off x="922792" y="3030061"/>
              <a:ext cx="1426847" cy="5661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80" name="Grupo 79"/>
          <p:cNvGrpSpPr/>
          <p:nvPr/>
        </p:nvGrpSpPr>
        <p:grpSpPr>
          <a:xfrm>
            <a:off x="6554269" y="1426276"/>
            <a:ext cx="6789048" cy="2780688"/>
            <a:chOff x="6554269" y="1426276"/>
            <a:chExt cx="6789048" cy="2780688"/>
          </a:xfrm>
        </p:grpSpPr>
        <p:cxnSp>
          <p:nvCxnSpPr>
            <p:cNvPr id="81" name="Conector angulado 80"/>
            <p:cNvCxnSpPr/>
            <p:nvPr/>
          </p:nvCxnSpPr>
          <p:spPr>
            <a:xfrm rot="10800000" flipV="1">
              <a:off x="6554269" y="1648081"/>
              <a:ext cx="2019721" cy="456438"/>
            </a:xfrm>
            <a:prstGeom prst="bentConnector2">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2" name="Conector angulado 81"/>
            <p:cNvCxnSpPr/>
            <p:nvPr/>
          </p:nvCxnSpPr>
          <p:spPr>
            <a:xfrm rot="10800000" flipV="1">
              <a:off x="7328305" y="1812524"/>
              <a:ext cx="1245682" cy="275821"/>
            </a:xfrm>
            <a:prstGeom prst="bentConnector2">
              <a:avLst/>
            </a:prstGeom>
            <a:ln w="19050">
              <a:solidFill>
                <a:schemeClr val="accent2"/>
              </a:solidFill>
              <a:prstDash val="dash"/>
              <a:tailEnd type="arrow"/>
            </a:ln>
          </p:spPr>
          <p:style>
            <a:lnRef idx="1">
              <a:schemeClr val="accent1"/>
            </a:lnRef>
            <a:fillRef idx="0">
              <a:schemeClr val="accent1"/>
            </a:fillRef>
            <a:effectRef idx="0">
              <a:schemeClr val="accent1"/>
            </a:effectRef>
            <a:fontRef idx="minor">
              <a:schemeClr val="tx1"/>
            </a:fontRef>
          </p:style>
        </p:cxnSp>
        <p:pic>
          <p:nvPicPr>
            <p:cNvPr id="83" name="Picture 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91776" y="1619694"/>
              <a:ext cx="1551541" cy="1551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4" name="Retângulo 83"/>
            <p:cNvSpPr/>
            <p:nvPr/>
          </p:nvSpPr>
          <p:spPr>
            <a:xfrm>
              <a:off x="8573988" y="1426276"/>
              <a:ext cx="2036709" cy="119911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CaixaDeTexto 84"/>
            <p:cNvSpPr txBox="1"/>
            <p:nvPr/>
          </p:nvSpPr>
          <p:spPr>
            <a:xfrm>
              <a:off x="8619209" y="1494913"/>
              <a:ext cx="1957379" cy="1061829"/>
            </a:xfrm>
            <a:prstGeom prst="rect">
              <a:avLst/>
            </a:prstGeom>
            <a:noFill/>
          </p:spPr>
          <p:txBody>
            <a:bodyPr wrap="none" rtlCol="0">
              <a:spAutoFit/>
            </a:bodyPr>
            <a:lstStyle/>
            <a:p>
              <a:r>
                <a:rPr lang="pt-BR" dirty="0" smtClean="0"/>
                <a:t>Gateway e</a:t>
              </a:r>
            </a:p>
            <a:p>
              <a:r>
                <a:rPr lang="pt-BR" dirty="0" smtClean="0"/>
                <a:t>Orquestradores </a:t>
              </a:r>
            </a:p>
            <a:p>
              <a:r>
                <a:rPr lang="pt-BR" dirty="0" smtClean="0"/>
                <a:t>da </a:t>
              </a:r>
              <a:r>
                <a:rPr lang="pt-BR" dirty="0" err="1" smtClean="0"/>
                <a:t>Zup</a:t>
              </a:r>
              <a:endParaRPr lang="pt-BR" dirty="0"/>
            </a:p>
          </p:txBody>
        </p:sp>
        <p:sp>
          <p:nvSpPr>
            <p:cNvPr id="86" name="Retângulo 85"/>
            <p:cNvSpPr/>
            <p:nvPr/>
          </p:nvSpPr>
          <p:spPr>
            <a:xfrm>
              <a:off x="9743736" y="3026596"/>
              <a:ext cx="1484200" cy="11803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t>WAF</a:t>
              </a:r>
              <a:endParaRPr lang="pt-BR" dirty="0"/>
            </a:p>
          </p:txBody>
        </p:sp>
        <p:cxnSp>
          <p:nvCxnSpPr>
            <p:cNvPr id="87" name="Conector angulado 86"/>
            <p:cNvCxnSpPr>
              <a:stCxn id="86" idx="3"/>
              <a:endCxn id="83" idx="2"/>
            </p:cNvCxnSpPr>
            <p:nvPr/>
          </p:nvCxnSpPr>
          <p:spPr>
            <a:xfrm flipV="1">
              <a:off x="11227936" y="3171235"/>
              <a:ext cx="1339612" cy="445546"/>
            </a:xfrm>
            <a:prstGeom prst="bentConnector2">
              <a:avLst/>
            </a:prstGeom>
            <a:ln w="19050">
              <a:solidFill>
                <a:schemeClr val="accent2"/>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Conector angulado 87"/>
            <p:cNvCxnSpPr/>
            <p:nvPr/>
          </p:nvCxnSpPr>
          <p:spPr>
            <a:xfrm rot="16200000" flipH="1">
              <a:off x="10073131" y="2835202"/>
              <a:ext cx="406021" cy="997"/>
            </a:xfrm>
            <a:prstGeom prst="bentConnector3">
              <a:avLst>
                <a:gd name="adj1" fmla="val 50000"/>
              </a:avLst>
            </a:prstGeom>
            <a:ln w="19050">
              <a:solidFill>
                <a:schemeClr val="accent2"/>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9" name="Retângulo 88"/>
          <p:cNvSpPr/>
          <p:nvPr/>
        </p:nvSpPr>
        <p:spPr>
          <a:xfrm>
            <a:off x="6426046" y="1277007"/>
            <a:ext cx="7759629" cy="3058510"/>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aixaDeTexto 89"/>
          <p:cNvSpPr txBox="1"/>
          <p:nvPr/>
        </p:nvSpPr>
        <p:spPr>
          <a:xfrm>
            <a:off x="13435187" y="3094193"/>
            <a:ext cx="540533" cy="1015663"/>
          </a:xfrm>
          <a:prstGeom prst="rect">
            <a:avLst/>
          </a:prstGeom>
          <a:noFill/>
        </p:spPr>
        <p:txBody>
          <a:bodyPr wrap="none" rtlCol="0">
            <a:spAutoFit/>
          </a:bodyPr>
          <a:lstStyle/>
          <a:p>
            <a:r>
              <a:rPr lang="pt-BR" sz="6000" b="1" i="1" dirty="0" smtClean="0">
                <a:solidFill>
                  <a:srgbClr val="FF0000"/>
                </a:solidFill>
              </a:rPr>
              <a:t>?</a:t>
            </a:r>
            <a:endParaRPr lang="pt-BR" sz="6000" b="1" i="1" dirty="0">
              <a:solidFill>
                <a:srgbClr val="FF0000"/>
              </a:solidFill>
            </a:endParaRPr>
          </a:p>
        </p:txBody>
      </p:sp>
    </p:spTree>
    <p:extLst>
      <p:ext uri="{BB962C8B-B14F-4D97-AF65-F5344CB8AC3E}">
        <p14:creationId xmlns:p14="http://schemas.microsoft.com/office/powerpoint/2010/main" val="34896736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540" y="2394322"/>
            <a:ext cx="5984779" cy="36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aixaDeTexto 3"/>
          <p:cNvSpPr txBox="1"/>
          <p:nvPr/>
        </p:nvSpPr>
        <p:spPr>
          <a:xfrm>
            <a:off x="4390570" y="6498778"/>
            <a:ext cx="5268733" cy="1015663"/>
          </a:xfrm>
          <a:prstGeom prst="rect">
            <a:avLst/>
          </a:prstGeom>
          <a:noFill/>
        </p:spPr>
        <p:txBody>
          <a:bodyPr wrap="square" rtlCol="0">
            <a:spAutoFit/>
          </a:bodyPr>
          <a:lstStyle/>
          <a:p>
            <a:pPr algn="ctr"/>
            <a:r>
              <a:rPr lang="pt-BR" sz="6000" b="1" i="1" dirty="0" smtClean="0">
                <a:solidFill>
                  <a:schemeClr val="tx2"/>
                </a:solidFill>
              </a:rPr>
              <a:t>Alternativa #2</a:t>
            </a:r>
            <a:endParaRPr lang="pt-BR" sz="6000" b="1" i="1" dirty="0">
              <a:solidFill>
                <a:schemeClr val="tx2"/>
              </a:solidFill>
            </a:endParaRPr>
          </a:p>
        </p:txBody>
      </p:sp>
      <p:sp>
        <p:nvSpPr>
          <p:cNvPr id="9" name="Título 1"/>
          <p:cNvSpPr>
            <a:spLocks noGrp="1"/>
          </p:cNvSpPr>
          <p:nvPr>
            <p:ph type="title"/>
          </p:nvPr>
        </p:nvSpPr>
        <p:spPr>
          <a:xfrm>
            <a:off x="2448372" y="738138"/>
            <a:ext cx="9073008" cy="1143000"/>
          </a:xfrm>
        </p:spPr>
        <p:txBody>
          <a:bodyPr>
            <a:normAutofit/>
          </a:bodyPr>
          <a:lstStyle/>
          <a:p>
            <a:r>
              <a:rPr lang="pt-BR" dirty="0" smtClean="0"/>
              <a:t>Balanceamento de Carga </a:t>
            </a:r>
            <a:endParaRPr lang="pt-BR" dirty="0"/>
          </a:p>
        </p:txBody>
      </p:sp>
    </p:spTree>
    <p:extLst>
      <p:ext uri="{BB962C8B-B14F-4D97-AF65-F5344CB8AC3E}">
        <p14:creationId xmlns:p14="http://schemas.microsoft.com/office/powerpoint/2010/main" val="25239574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448257" cy="646331"/>
          </a:xfrm>
          <a:prstGeom prst="rect">
            <a:avLst/>
          </a:prstGeom>
          <a:noFill/>
        </p:spPr>
        <p:txBody>
          <a:bodyPr wrap="none" rtlCol="0">
            <a:spAutoFit/>
          </a:bodyPr>
          <a:lstStyle/>
          <a:p>
            <a:r>
              <a:rPr lang="pt-BR" sz="3600" dirty="0" smtClean="0">
                <a:solidFill>
                  <a:schemeClr val="tx2"/>
                </a:solidFill>
              </a:rPr>
              <a:t>Escalabilidade – Solução Alternativa #2</a:t>
            </a:r>
          </a:p>
        </p:txBody>
      </p:sp>
      <p:grpSp>
        <p:nvGrpSpPr>
          <p:cNvPr id="80" name="Grupo 79"/>
          <p:cNvGrpSpPr>
            <a:grpSpLocks noChangeAspect="1"/>
          </p:cNvGrpSpPr>
          <p:nvPr/>
        </p:nvGrpSpPr>
        <p:grpSpPr>
          <a:xfrm>
            <a:off x="4524032" y="1897701"/>
            <a:ext cx="8845776" cy="5437523"/>
            <a:chOff x="873093" y="1334759"/>
            <a:chExt cx="7691979" cy="4728281"/>
          </a:xfrm>
        </p:grpSpPr>
        <p:sp>
          <p:nvSpPr>
            <p:cNvPr id="81" name="Retângulo 80"/>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tângulo 82"/>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84" name="Retângulo 83"/>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85" name="Conector reto 84"/>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6" name="CaixaDeTexto 85"/>
            <p:cNvSpPr txBox="1"/>
            <p:nvPr/>
          </p:nvSpPr>
          <p:spPr>
            <a:xfrm>
              <a:off x="2766461"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87" name="Conector reto 86"/>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8" name="CaixaDeTexto 87"/>
            <p:cNvSpPr txBox="1"/>
            <p:nvPr/>
          </p:nvSpPr>
          <p:spPr>
            <a:xfrm>
              <a:off x="3402940"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89" name="Conector angulado 88"/>
            <p:cNvCxnSpPr>
              <a:endCxn id="83"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0" name="Conector angulado 89"/>
            <p:cNvCxnSpPr>
              <a:endCxn id="84"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1" name="Elipse 90"/>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3" name="Conector reto 92"/>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94" name="CaixaDeTexto 93"/>
            <p:cNvSpPr txBox="1"/>
            <p:nvPr/>
          </p:nvSpPr>
          <p:spPr>
            <a:xfrm>
              <a:off x="873094" y="3537923"/>
              <a:ext cx="928459" cy="276999"/>
            </a:xfrm>
            <a:prstGeom prst="rect">
              <a:avLst/>
            </a:prstGeom>
            <a:noFill/>
          </p:spPr>
          <p:txBody>
            <a:bodyPr wrap="none" rtlCol="0">
              <a:spAutoFit/>
            </a:bodyPr>
            <a:lstStyle/>
            <a:p>
              <a:r>
                <a:rPr lang="pt-BR" sz="1200" dirty="0" smtClean="0"/>
                <a:t>10.17.13.98</a:t>
              </a:r>
              <a:endParaRPr lang="pt-BR" sz="1200" dirty="0"/>
            </a:p>
          </p:txBody>
        </p:sp>
        <p:sp>
          <p:nvSpPr>
            <p:cNvPr id="95" name="CaixaDeTexto 94"/>
            <p:cNvSpPr txBox="1"/>
            <p:nvPr/>
          </p:nvSpPr>
          <p:spPr>
            <a:xfrm>
              <a:off x="2428551" y="4360946"/>
              <a:ext cx="367408" cy="307777"/>
            </a:xfrm>
            <a:prstGeom prst="rect">
              <a:avLst/>
            </a:prstGeom>
            <a:noFill/>
          </p:spPr>
          <p:txBody>
            <a:bodyPr wrap="none" rtlCol="0">
              <a:spAutoFit/>
            </a:bodyPr>
            <a:lstStyle/>
            <a:p>
              <a:r>
                <a:rPr lang="pt-BR" sz="1400" dirty="0" smtClean="0"/>
                <a:t>80</a:t>
              </a:r>
              <a:endParaRPr lang="pt-BR" sz="1400" dirty="0"/>
            </a:p>
          </p:txBody>
        </p:sp>
        <p:sp>
          <p:nvSpPr>
            <p:cNvPr id="96" name="CaixaDeTexto 95"/>
            <p:cNvSpPr txBox="1"/>
            <p:nvPr/>
          </p:nvSpPr>
          <p:spPr>
            <a:xfrm>
              <a:off x="2434560" y="5102538"/>
              <a:ext cx="367408" cy="307777"/>
            </a:xfrm>
            <a:prstGeom prst="rect">
              <a:avLst/>
            </a:prstGeom>
            <a:noFill/>
          </p:spPr>
          <p:txBody>
            <a:bodyPr wrap="none" rtlCol="0">
              <a:spAutoFit/>
            </a:bodyPr>
            <a:lstStyle/>
            <a:p>
              <a:r>
                <a:rPr lang="pt-BR" sz="1400" dirty="0" smtClean="0"/>
                <a:t>80</a:t>
              </a:r>
              <a:endParaRPr lang="pt-BR" sz="1400" dirty="0"/>
            </a:p>
          </p:txBody>
        </p:sp>
        <p:sp>
          <p:nvSpPr>
            <p:cNvPr id="97" name="Retângulo 96"/>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tângulo 97"/>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99" name="Retângulo 98"/>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100" name="Conector reto 99"/>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6029214"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102" name="Conector reto 101"/>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 name="CaixaDeTexto 102"/>
            <p:cNvSpPr txBox="1"/>
            <p:nvPr/>
          </p:nvSpPr>
          <p:spPr>
            <a:xfrm>
              <a:off x="6665693"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104" name="Conector angulado 103"/>
            <p:cNvCxnSpPr>
              <a:endCxn id="98"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5" name="Conector angulado 104"/>
            <p:cNvCxnSpPr>
              <a:endCxn id="99"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8" name="Conector reto 107"/>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16" name="CaixaDeTexto 115"/>
            <p:cNvSpPr txBox="1"/>
            <p:nvPr/>
          </p:nvSpPr>
          <p:spPr>
            <a:xfrm>
              <a:off x="4135849" y="3537923"/>
              <a:ext cx="1007007" cy="276999"/>
            </a:xfrm>
            <a:prstGeom prst="rect">
              <a:avLst/>
            </a:prstGeom>
            <a:noFill/>
          </p:spPr>
          <p:txBody>
            <a:bodyPr wrap="none" rtlCol="0">
              <a:spAutoFit/>
            </a:bodyPr>
            <a:lstStyle/>
            <a:p>
              <a:r>
                <a:rPr lang="pt-BR" sz="1200" dirty="0" smtClean="0"/>
                <a:t>10.17.13.214</a:t>
              </a:r>
              <a:endParaRPr lang="pt-BR" sz="1200" dirty="0"/>
            </a:p>
          </p:txBody>
        </p:sp>
        <p:sp>
          <p:nvSpPr>
            <p:cNvPr id="117" name="CaixaDeTexto 116"/>
            <p:cNvSpPr txBox="1"/>
            <p:nvPr/>
          </p:nvSpPr>
          <p:spPr>
            <a:xfrm>
              <a:off x="5691305" y="4360946"/>
              <a:ext cx="367408" cy="307777"/>
            </a:xfrm>
            <a:prstGeom prst="rect">
              <a:avLst/>
            </a:prstGeom>
            <a:noFill/>
          </p:spPr>
          <p:txBody>
            <a:bodyPr wrap="none" rtlCol="0">
              <a:spAutoFit/>
            </a:bodyPr>
            <a:lstStyle/>
            <a:p>
              <a:r>
                <a:rPr lang="pt-BR" sz="1400" dirty="0" smtClean="0"/>
                <a:t>80</a:t>
              </a:r>
              <a:endParaRPr lang="pt-BR" sz="1400" dirty="0"/>
            </a:p>
          </p:txBody>
        </p:sp>
        <p:sp>
          <p:nvSpPr>
            <p:cNvPr id="118" name="CaixaDeTexto 117"/>
            <p:cNvSpPr txBox="1"/>
            <p:nvPr/>
          </p:nvSpPr>
          <p:spPr>
            <a:xfrm>
              <a:off x="5697313" y="5102538"/>
              <a:ext cx="367408" cy="307777"/>
            </a:xfrm>
            <a:prstGeom prst="rect">
              <a:avLst/>
            </a:prstGeom>
            <a:noFill/>
          </p:spPr>
          <p:txBody>
            <a:bodyPr wrap="none" rtlCol="0">
              <a:spAutoFit/>
            </a:bodyPr>
            <a:lstStyle/>
            <a:p>
              <a:r>
                <a:rPr lang="pt-BR" sz="1400" dirty="0" smtClean="0"/>
                <a:t>80</a:t>
              </a:r>
              <a:endParaRPr lang="pt-BR" sz="1400" dirty="0"/>
            </a:p>
          </p:txBody>
        </p:sp>
        <p:cxnSp>
          <p:nvCxnSpPr>
            <p:cNvPr id="119" name="Conector reto 118"/>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20" name="Retângulo 119"/>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1</a:t>
              </a:r>
              <a:endParaRPr lang="pt-BR" dirty="0">
                <a:solidFill>
                  <a:schemeClr val="tx1"/>
                </a:solidFill>
              </a:endParaRPr>
            </a:p>
          </p:txBody>
        </p:sp>
        <p:cxnSp>
          <p:nvCxnSpPr>
            <p:cNvPr id="121" name="Conector reto 120"/>
            <p:cNvCxnSpPr>
              <a:stCxn id="120"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2" name="Elipse 121"/>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4" name="Conector angulado 123"/>
            <p:cNvCxnSpPr>
              <a:endCxn id="92" idx="0"/>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5" name="Conector angulado 124"/>
            <p:cNvCxnSpPr>
              <a:endCxn id="107" idx="0"/>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383643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80934" cy="646331"/>
          </a:xfrm>
          <a:prstGeom prst="rect">
            <a:avLst/>
          </a:prstGeom>
          <a:noFill/>
        </p:spPr>
        <p:txBody>
          <a:bodyPr wrap="none" rtlCol="0">
            <a:spAutoFit/>
          </a:bodyPr>
          <a:lstStyle/>
          <a:p>
            <a:r>
              <a:rPr lang="pt-BR" sz="3600" dirty="0" smtClean="0">
                <a:solidFill>
                  <a:schemeClr val="tx2"/>
                </a:solidFill>
              </a:rPr>
              <a:t>O que é </a:t>
            </a:r>
            <a:r>
              <a:rPr lang="pt-BR" sz="3600" dirty="0" err="1" smtClean="0">
                <a:solidFill>
                  <a:schemeClr val="tx2"/>
                </a:solidFill>
              </a:rPr>
              <a:t>Kubernetes</a:t>
            </a:r>
            <a:endParaRPr lang="pt-BR" sz="3600" dirty="0">
              <a:solidFill>
                <a:schemeClr val="tx2"/>
              </a:solidFill>
            </a:endParaRPr>
          </a:p>
        </p:txBody>
      </p:sp>
      <p:sp>
        <p:nvSpPr>
          <p:cNvPr id="18" name="CaixaDeTexto 17"/>
          <p:cNvSpPr txBox="1"/>
          <p:nvPr/>
        </p:nvSpPr>
        <p:spPr>
          <a:xfrm>
            <a:off x="3600500" y="7444730"/>
            <a:ext cx="5663858" cy="307777"/>
          </a:xfrm>
          <a:prstGeom prst="rect">
            <a:avLst/>
          </a:prstGeom>
          <a:noFill/>
        </p:spPr>
        <p:txBody>
          <a:bodyPr wrap="none" rtlCol="0">
            <a:spAutoFit/>
          </a:bodyPr>
          <a:lstStyle/>
          <a:p>
            <a:r>
              <a:rPr lang="pt-BR" sz="1400" dirty="0" smtClean="0"/>
              <a:t>Fonte: https://kubernetes.io/docs/concepts/overview/what-is-kubernetes/</a:t>
            </a:r>
            <a:endParaRPr lang="pt-BR" sz="1400" dirty="0"/>
          </a:p>
        </p:txBody>
      </p:sp>
      <p:sp>
        <p:nvSpPr>
          <p:cNvPr id="3" name="CaixaDeTexto 2"/>
          <p:cNvSpPr txBox="1"/>
          <p:nvPr/>
        </p:nvSpPr>
        <p:spPr>
          <a:xfrm>
            <a:off x="3814429" y="2861498"/>
            <a:ext cx="9867191" cy="3493264"/>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dirty="0" smtClean="0"/>
              <a:t>Implantar aplicações de forma rápida e previsível;</a:t>
            </a:r>
          </a:p>
          <a:p>
            <a:pPr marL="457200" indent="-457200">
              <a:spcAft>
                <a:spcPts val="2400"/>
              </a:spcAft>
              <a:buFont typeface="Wingdings" panose="05000000000000000000" pitchFamily="2" charset="2"/>
              <a:buChar char="Ø"/>
            </a:pPr>
            <a:r>
              <a:rPr lang="pt-BR" sz="2400" dirty="0" smtClean="0"/>
              <a:t>Escalar aplicações em </a:t>
            </a:r>
            <a:r>
              <a:rPr lang="pt-BR" sz="2400" dirty="0" err="1" smtClean="0"/>
              <a:t>vôo</a:t>
            </a:r>
            <a:r>
              <a:rPr lang="pt-BR" sz="2400" dirty="0" smtClean="0"/>
              <a:t> </a:t>
            </a:r>
            <a:r>
              <a:rPr lang="pt-BR" sz="2400" i="1" dirty="0" smtClean="0"/>
              <a:t>(</a:t>
            </a:r>
            <a:r>
              <a:rPr lang="pt-BR" sz="2400" i="1" dirty="0" err="1" smtClean="0"/>
              <a:t>on</a:t>
            </a:r>
            <a:r>
              <a:rPr lang="pt-BR" sz="2400" i="1" dirty="0" smtClean="0"/>
              <a:t> </a:t>
            </a:r>
            <a:r>
              <a:rPr lang="pt-BR" sz="2400" i="1" dirty="0" err="1" smtClean="0"/>
              <a:t>the</a:t>
            </a:r>
            <a:r>
              <a:rPr lang="pt-BR" sz="2400" i="1" dirty="0" smtClean="0"/>
              <a:t> </a:t>
            </a:r>
            <a:r>
              <a:rPr lang="pt-BR" sz="2400" i="1" dirty="0" err="1" smtClean="0"/>
              <a:t>fly</a:t>
            </a:r>
            <a:r>
              <a:rPr lang="pt-BR" sz="2400" i="1" dirty="0" smtClean="0"/>
              <a:t>);</a:t>
            </a:r>
          </a:p>
          <a:p>
            <a:pPr marL="457200" indent="-457200">
              <a:spcAft>
                <a:spcPts val="2400"/>
              </a:spcAft>
              <a:buFont typeface="Wingdings" panose="05000000000000000000" pitchFamily="2" charset="2"/>
              <a:buChar char="Ø"/>
            </a:pPr>
            <a:r>
              <a:rPr lang="pt-BR" sz="2400" dirty="0" smtClean="0"/>
              <a:t>Entregar novas funcionalidades </a:t>
            </a:r>
            <a:r>
              <a:rPr lang="pt-BR" sz="2400" i="1" dirty="0" smtClean="0"/>
              <a:t>(</a:t>
            </a:r>
            <a:r>
              <a:rPr lang="pt-BR" sz="2400" i="1" dirty="0" err="1" smtClean="0"/>
              <a:t>features</a:t>
            </a:r>
            <a:r>
              <a:rPr lang="pt-BR" sz="2400" i="1" dirty="0" smtClean="0"/>
              <a:t>)</a:t>
            </a:r>
            <a:r>
              <a:rPr lang="pt-BR" sz="2400" dirty="0" smtClean="0"/>
              <a:t> de forma transparente (</a:t>
            </a:r>
            <a:r>
              <a:rPr lang="pt-BR" sz="2400" i="1" dirty="0" err="1" smtClean="0"/>
              <a:t>seamlessly</a:t>
            </a:r>
            <a:r>
              <a:rPr lang="pt-BR" sz="2400" dirty="0" smtClean="0"/>
              <a:t>);</a:t>
            </a:r>
          </a:p>
          <a:p>
            <a:pPr marL="457200" indent="-457200">
              <a:spcAft>
                <a:spcPts val="2400"/>
              </a:spcAft>
              <a:buFont typeface="Wingdings" panose="05000000000000000000" pitchFamily="2" charset="2"/>
              <a:buChar char="Ø"/>
            </a:pPr>
            <a:r>
              <a:rPr lang="pt-BR" sz="2400" dirty="0" smtClean="0"/>
              <a:t>Limitar a utilização de hardware apenas aos recursos necessários.</a:t>
            </a:r>
          </a:p>
          <a:p>
            <a:pPr marL="342900" indent="-342900">
              <a:buFont typeface="Arial" panose="020B0604020202020204" pitchFamily="34" charset="0"/>
              <a:buChar char="•"/>
            </a:pPr>
            <a:endParaRPr lang="pt-BR" i="1" dirty="0"/>
          </a:p>
        </p:txBody>
      </p:sp>
      <p:cxnSp>
        <p:nvCxnSpPr>
          <p:cNvPr id="21" name="Conector reto 20"/>
          <p:cNvCxnSpPr/>
          <p:nvPr/>
        </p:nvCxnSpPr>
        <p:spPr>
          <a:xfrm>
            <a:off x="3240460" y="2250306"/>
            <a:ext cx="676875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4" name="CaixaDeTexto 23"/>
          <p:cNvSpPr txBox="1"/>
          <p:nvPr/>
        </p:nvSpPr>
        <p:spPr>
          <a:xfrm>
            <a:off x="3782519" y="1578562"/>
            <a:ext cx="5684633" cy="646331"/>
          </a:xfrm>
          <a:prstGeom prst="rect">
            <a:avLst/>
          </a:prstGeom>
          <a:noFill/>
        </p:spPr>
        <p:txBody>
          <a:bodyPr wrap="none" rtlCol="0">
            <a:spAutoFit/>
          </a:bodyPr>
          <a:lstStyle/>
          <a:p>
            <a:r>
              <a:rPr lang="pt-BR" sz="3600" dirty="0" smtClean="0"/>
              <a:t>Com o </a:t>
            </a:r>
            <a:r>
              <a:rPr lang="pt-BR" sz="3600" dirty="0" err="1" smtClean="0"/>
              <a:t>Kubernetes</a:t>
            </a:r>
            <a:r>
              <a:rPr lang="pt-BR" sz="3600" dirty="0" smtClean="0"/>
              <a:t> é possível:</a:t>
            </a:r>
            <a:endParaRPr lang="pt-BR" sz="3600" dirty="0"/>
          </a:p>
        </p:txBody>
      </p:sp>
    </p:spTree>
    <p:extLst>
      <p:ext uri="{BB962C8B-B14F-4D97-AF65-F5344CB8AC3E}">
        <p14:creationId xmlns:p14="http://schemas.microsoft.com/office/powerpoint/2010/main" val="22477597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448257" cy="646331"/>
          </a:xfrm>
          <a:prstGeom prst="rect">
            <a:avLst/>
          </a:prstGeom>
          <a:noFill/>
        </p:spPr>
        <p:txBody>
          <a:bodyPr wrap="none" rtlCol="0">
            <a:spAutoFit/>
          </a:bodyPr>
          <a:lstStyle/>
          <a:p>
            <a:r>
              <a:rPr lang="pt-BR" sz="3600" dirty="0" smtClean="0">
                <a:solidFill>
                  <a:schemeClr val="tx2"/>
                </a:solidFill>
              </a:rPr>
              <a:t>Escalabilidade – Solução Alternativa #2</a:t>
            </a:r>
          </a:p>
        </p:txBody>
      </p:sp>
      <p:grpSp>
        <p:nvGrpSpPr>
          <p:cNvPr id="54" name="Grupo 53"/>
          <p:cNvGrpSpPr>
            <a:grpSpLocks noChangeAspect="1"/>
          </p:cNvGrpSpPr>
          <p:nvPr/>
        </p:nvGrpSpPr>
        <p:grpSpPr>
          <a:xfrm>
            <a:off x="4524032" y="1897701"/>
            <a:ext cx="8845776" cy="5437523"/>
            <a:chOff x="873093" y="1334759"/>
            <a:chExt cx="7691979" cy="4728281"/>
          </a:xfrm>
        </p:grpSpPr>
        <p:sp>
          <p:nvSpPr>
            <p:cNvPr id="55" name="Retângulo 54"/>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Retângulo 55"/>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7" name="Retângulo 56"/>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58" name="Retângulo 57"/>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59" name="Conector reto 58"/>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1" name="CaixaDeTexto 60"/>
            <p:cNvSpPr txBox="1"/>
            <p:nvPr/>
          </p:nvSpPr>
          <p:spPr>
            <a:xfrm>
              <a:off x="2766461"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62" name="Conector reto 61"/>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3" name="CaixaDeTexto 62"/>
            <p:cNvSpPr txBox="1"/>
            <p:nvPr/>
          </p:nvSpPr>
          <p:spPr>
            <a:xfrm>
              <a:off x="3402940"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64" name="Conector angulado 63"/>
            <p:cNvCxnSpPr>
              <a:endCxn id="57"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65" name="Conector angulado 64"/>
            <p:cNvCxnSpPr>
              <a:endCxn id="58"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66" name="Elipse 65"/>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Elipse 66"/>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8" name="Conector reto 67"/>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69" name="CaixaDeTexto 68"/>
            <p:cNvSpPr txBox="1"/>
            <p:nvPr/>
          </p:nvSpPr>
          <p:spPr>
            <a:xfrm>
              <a:off x="873094" y="3537923"/>
              <a:ext cx="928459" cy="276999"/>
            </a:xfrm>
            <a:prstGeom prst="rect">
              <a:avLst/>
            </a:prstGeom>
            <a:noFill/>
          </p:spPr>
          <p:txBody>
            <a:bodyPr wrap="none" rtlCol="0">
              <a:spAutoFit/>
            </a:bodyPr>
            <a:lstStyle/>
            <a:p>
              <a:r>
                <a:rPr lang="pt-BR" sz="1200" dirty="0" smtClean="0"/>
                <a:t>10.17.13.98</a:t>
              </a:r>
              <a:endParaRPr lang="pt-BR" sz="1200" dirty="0"/>
            </a:p>
          </p:txBody>
        </p:sp>
        <p:sp>
          <p:nvSpPr>
            <p:cNvPr id="70" name="CaixaDeTexto 69"/>
            <p:cNvSpPr txBox="1"/>
            <p:nvPr/>
          </p:nvSpPr>
          <p:spPr>
            <a:xfrm>
              <a:off x="2428551" y="4360946"/>
              <a:ext cx="367408" cy="307777"/>
            </a:xfrm>
            <a:prstGeom prst="rect">
              <a:avLst/>
            </a:prstGeom>
            <a:noFill/>
          </p:spPr>
          <p:txBody>
            <a:bodyPr wrap="none" rtlCol="0">
              <a:spAutoFit/>
            </a:bodyPr>
            <a:lstStyle/>
            <a:p>
              <a:r>
                <a:rPr lang="pt-BR" sz="1400" dirty="0" smtClean="0"/>
                <a:t>80</a:t>
              </a:r>
              <a:endParaRPr lang="pt-BR" sz="1400" dirty="0"/>
            </a:p>
          </p:txBody>
        </p:sp>
        <p:sp>
          <p:nvSpPr>
            <p:cNvPr id="71" name="CaixaDeTexto 70"/>
            <p:cNvSpPr txBox="1"/>
            <p:nvPr/>
          </p:nvSpPr>
          <p:spPr>
            <a:xfrm>
              <a:off x="2434560" y="5102538"/>
              <a:ext cx="367408" cy="307777"/>
            </a:xfrm>
            <a:prstGeom prst="rect">
              <a:avLst/>
            </a:prstGeom>
            <a:noFill/>
          </p:spPr>
          <p:txBody>
            <a:bodyPr wrap="none" rtlCol="0">
              <a:spAutoFit/>
            </a:bodyPr>
            <a:lstStyle/>
            <a:p>
              <a:r>
                <a:rPr lang="pt-BR" sz="1400" dirty="0" smtClean="0"/>
                <a:t>80</a:t>
              </a:r>
              <a:endParaRPr lang="pt-BR" sz="1400" dirty="0"/>
            </a:p>
          </p:txBody>
        </p:sp>
        <p:sp>
          <p:nvSpPr>
            <p:cNvPr id="72" name="Retângulo 71"/>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3" name="Retângulo 72"/>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74" name="Retângulo 73"/>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75" name="Conector reto 74"/>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6" name="CaixaDeTexto 75"/>
            <p:cNvSpPr txBox="1"/>
            <p:nvPr/>
          </p:nvSpPr>
          <p:spPr>
            <a:xfrm>
              <a:off x="6029214"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77" name="Conector reto 76"/>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6665693"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79" name="Conector angulado 78"/>
            <p:cNvCxnSpPr>
              <a:endCxn id="73"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9" name="Conector angulado 108"/>
            <p:cNvCxnSpPr>
              <a:endCxn id="74"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10" name="Elipse 109"/>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Elipse 110"/>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2" name="Conector reto 111"/>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13" name="CaixaDeTexto 112"/>
            <p:cNvSpPr txBox="1"/>
            <p:nvPr/>
          </p:nvSpPr>
          <p:spPr>
            <a:xfrm>
              <a:off x="4135849" y="3537923"/>
              <a:ext cx="1007007" cy="276999"/>
            </a:xfrm>
            <a:prstGeom prst="rect">
              <a:avLst/>
            </a:prstGeom>
            <a:noFill/>
          </p:spPr>
          <p:txBody>
            <a:bodyPr wrap="none" rtlCol="0">
              <a:spAutoFit/>
            </a:bodyPr>
            <a:lstStyle/>
            <a:p>
              <a:r>
                <a:rPr lang="pt-BR" sz="1200" dirty="0" smtClean="0"/>
                <a:t>10.17.13.214</a:t>
              </a:r>
              <a:endParaRPr lang="pt-BR" sz="1200" dirty="0"/>
            </a:p>
          </p:txBody>
        </p:sp>
        <p:sp>
          <p:nvSpPr>
            <p:cNvPr id="114" name="CaixaDeTexto 113"/>
            <p:cNvSpPr txBox="1"/>
            <p:nvPr/>
          </p:nvSpPr>
          <p:spPr>
            <a:xfrm>
              <a:off x="5691305" y="4360946"/>
              <a:ext cx="367408" cy="307777"/>
            </a:xfrm>
            <a:prstGeom prst="rect">
              <a:avLst/>
            </a:prstGeom>
            <a:noFill/>
          </p:spPr>
          <p:txBody>
            <a:bodyPr wrap="none" rtlCol="0">
              <a:spAutoFit/>
            </a:bodyPr>
            <a:lstStyle/>
            <a:p>
              <a:r>
                <a:rPr lang="pt-BR" sz="1400" dirty="0" smtClean="0"/>
                <a:t>80</a:t>
              </a:r>
              <a:endParaRPr lang="pt-BR" sz="1400" dirty="0"/>
            </a:p>
          </p:txBody>
        </p:sp>
        <p:sp>
          <p:nvSpPr>
            <p:cNvPr id="115" name="CaixaDeTexto 114"/>
            <p:cNvSpPr txBox="1"/>
            <p:nvPr/>
          </p:nvSpPr>
          <p:spPr>
            <a:xfrm>
              <a:off x="5697313" y="5102538"/>
              <a:ext cx="367408" cy="307777"/>
            </a:xfrm>
            <a:prstGeom prst="rect">
              <a:avLst/>
            </a:prstGeom>
            <a:noFill/>
          </p:spPr>
          <p:txBody>
            <a:bodyPr wrap="none" rtlCol="0">
              <a:spAutoFit/>
            </a:bodyPr>
            <a:lstStyle/>
            <a:p>
              <a:r>
                <a:rPr lang="pt-BR" sz="1400" dirty="0" smtClean="0"/>
                <a:t>80</a:t>
              </a:r>
              <a:endParaRPr lang="pt-BR" sz="1400" dirty="0"/>
            </a:p>
          </p:txBody>
        </p:sp>
        <p:cxnSp>
          <p:nvCxnSpPr>
            <p:cNvPr id="123" name="Conector reto 122"/>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26" name="Retângulo 125"/>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1</a:t>
              </a:r>
              <a:endParaRPr lang="pt-BR" dirty="0">
                <a:solidFill>
                  <a:schemeClr val="tx1"/>
                </a:solidFill>
              </a:endParaRPr>
            </a:p>
          </p:txBody>
        </p:sp>
        <p:cxnSp>
          <p:nvCxnSpPr>
            <p:cNvPr id="127" name="Conector reto 126"/>
            <p:cNvCxnSpPr>
              <a:stCxn id="126"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29" name="Conector angulado 128"/>
            <p:cNvCxnSpPr>
              <a:endCxn id="67" idx="0"/>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0" name="Conector angulado 129"/>
            <p:cNvCxnSpPr>
              <a:endCxn id="111" idx="0"/>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31" name="Retângulo 130"/>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2</a:t>
              </a:r>
            </a:p>
          </p:txBody>
        </p:sp>
        <p:grpSp>
          <p:nvGrpSpPr>
            <p:cNvPr id="132" name="Grupo 131"/>
            <p:cNvGrpSpPr/>
            <p:nvPr/>
          </p:nvGrpSpPr>
          <p:grpSpPr>
            <a:xfrm>
              <a:off x="3294132" y="1334762"/>
              <a:ext cx="107652" cy="443981"/>
              <a:chOff x="1974431" y="873005"/>
              <a:chExt cx="113232" cy="466994"/>
            </a:xfrm>
          </p:grpSpPr>
          <p:cxnSp>
            <p:nvCxnSpPr>
              <p:cNvPr id="139" name="Conector reto 138"/>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0" name="Elipse 139"/>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3" name="Conector angulado 132"/>
            <p:cNvCxnSpPr>
              <a:stCxn id="66" idx="0"/>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4" name="Conector angulado 133"/>
            <p:cNvCxnSpPr>
              <a:stCxn id="110" idx="0"/>
              <a:endCxn id="131" idx="3"/>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5" name="Retângulo 134"/>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N</a:t>
              </a:r>
            </a:p>
          </p:txBody>
        </p:sp>
        <p:cxnSp>
          <p:nvCxnSpPr>
            <p:cNvPr id="136" name="Conector reto 135"/>
            <p:cNvCxnSpPr>
              <a:stCxn id="135"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7" name="Elipse 136"/>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073711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60" name="CaixaDeTexto 59"/>
          <p:cNvSpPr txBox="1"/>
          <p:nvPr/>
        </p:nvSpPr>
        <p:spPr>
          <a:xfrm>
            <a:off x="4073026" y="260722"/>
            <a:ext cx="7448257" cy="646331"/>
          </a:xfrm>
          <a:prstGeom prst="rect">
            <a:avLst/>
          </a:prstGeom>
          <a:noFill/>
        </p:spPr>
        <p:txBody>
          <a:bodyPr wrap="none" rtlCol="0">
            <a:spAutoFit/>
          </a:bodyPr>
          <a:lstStyle/>
          <a:p>
            <a:r>
              <a:rPr lang="pt-BR" sz="3600" dirty="0" smtClean="0">
                <a:solidFill>
                  <a:schemeClr val="tx2"/>
                </a:solidFill>
              </a:rPr>
              <a:t>Escalabilidade – Solução Alternativa #2</a:t>
            </a:r>
          </a:p>
        </p:txBody>
      </p:sp>
      <p:grpSp>
        <p:nvGrpSpPr>
          <p:cNvPr id="80" name="Grupo 79"/>
          <p:cNvGrpSpPr>
            <a:grpSpLocks noChangeAspect="1"/>
          </p:cNvGrpSpPr>
          <p:nvPr/>
        </p:nvGrpSpPr>
        <p:grpSpPr>
          <a:xfrm>
            <a:off x="4524032" y="1897701"/>
            <a:ext cx="8845776" cy="5437523"/>
            <a:chOff x="873093" y="1334759"/>
            <a:chExt cx="7691979" cy="4728281"/>
          </a:xfrm>
        </p:grpSpPr>
        <p:sp>
          <p:nvSpPr>
            <p:cNvPr id="81" name="Retângulo 80"/>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tângulo 81"/>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tângulo 82"/>
            <p:cNvSpPr/>
            <p:nvPr/>
          </p:nvSpPr>
          <p:spPr>
            <a:xfrm>
              <a:off x="1088399"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84" name="Retângulo 83"/>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85" name="Conector reto 84"/>
            <p:cNvCxnSpPr/>
            <p:nvPr/>
          </p:nvCxnSpPr>
          <p:spPr>
            <a:xfrm flipV="1">
              <a:off x="2703194"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6" name="CaixaDeTexto 85"/>
            <p:cNvSpPr txBox="1"/>
            <p:nvPr/>
          </p:nvSpPr>
          <p:spPr>
            <a:xfrm>
              <a:off x="2766461"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87" name="Conector reto 86"/>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8" name="CaixaDeTexto 87"/>
            <p:cNvSpPr txBox="1"/>
            <p:nvPr/>
          </p:nvSpPr>
          <p:spPr>
            <a:xfrm>
              <a:off x="3402940"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89" name="Conector angulado 88"/>
            <p:cNvCxnSpPr>
              <a:endCxn id="83" idx="3"/>
            </p:cNvCxnSpPr>
            <p:nvPr/>
          </p:nvCxnSpPr>
          <p:spPr>
            <a:xfrm rot="5400000">
              <a:off x="2303976"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90" name="Conector angulado 89"/>
            <p:cNvCxnSpPr>
              <a:endCxn id="84"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91" name="Elipse 90"/>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Elipse 91"/>
            <p:cNvSpPr/>
            <p:nvPr/>
          </p:nvSpPr>
          <p:spPr>
            <a:xfrm>
              <a:off x="2655374"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93" name="Conector reto 92"/>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94" name="CaixaDeTexto 93"/>
            <p:cNvSpPr txBox="1"/>
            <p:nvPr/>
          </p:nvSpPr>
          <p:spPr>
            <a:xfrm>
              <a:off x="873094" y="3537923"/>
              <a:ext cx="928459" cy="276999"/>
            </a:xfrm>
            <a:prstGeom prst="rect">
              <a:avLst/>
            </a:prstGeom>
            <a:noFill/>
          </p:spPr>
          <p:txBody>
            <a:bodyPr wrap="none" rtlCol="0">
              <a:spAutoFit/>
            </a:bodyPr>
            <a:lstStyle/>
            <a:p>
              <a:r>
                <a:rPr lang="pt-BR" sz="1200" dirty="0" smtClean="0"/>
                <a:t>10.17.13.98</a:t>
              </a:r>
              <a:endParaRPr lang="pt-BR" sz="1200" dirty="0"/>
            </a:p>
          </p:txBody>
        </p:sp>
        <p:sp>
          <p:nvSpPr>
            <p:cNvPr id="95" name="CaixaDeTexto 94"/>
            <p:cNvSpPr txBox="1"/>
            <p:nvPr/>
          </p:nvSpPr>
          <p:spPr>
            <a:xfrm>
              <a:off x="2428551" y="4360946"/>
              <a:ext cx="367408" cy="307777"/>
            </a:xfrm>
            <a:prstGeom prst="rect">
              <a:avLst/>
            </a:prstGeom>
            <a:noFill/>
          </p:spPr>
          <p:txBody>
            <a:bodyPr wrap="none" rtlCol="0">
              <a:spAutoFit/>
            </a:bodyPr>
            <a:lstStyle/>
            <a:p>
              <a:r>
                <a:rPr lang="pt-BR" sz="1400" dirty="0" smtClean="0"/>
                <a:t>80</a:t>
              </a:r>
              <a:endParaRPr lang="pt-BR" sz="1400" dirty="0"/>
            </a:p>
          </p:txBody>
        </p:sp>
        <p:sp>
          <p:nvSpPr>
            <p:cNvPr id="96" name="CaixaDeTexto 95"/>
            <p:cNvSpPr txBox="1"/>
            <p:nvPr/>
          </p:nvSpPr>
          <p:spPr>
            <a:xfrm>
              <a:off x="2434560" y="5102538"/>
              <a:ext cx="367408" cy="307777"/>
            </a:xfrm>
            <a:prstGeom prst="rect">
              <a:avLst/>
            </a:prstGeom>
            <a:noFill/>
          </p:spPr>
          <p:txBody>
            <a:bodyPr wrap="none" rtlCol="0">
              <a:spAutoFit/>
            </a:bodyPr>
            <a:lstStyle/>
            <a:p>
              <a:r>
                <a:rPr lang="pt-BR" sz="1400" dirty="0" smtClean="0"/>
                <a:t>80</a:t>
              </a:r>
              <a:endParaRPr lang="pt-BR" sz="1400" dirty="0"/>
            </a:p>
          </p:txBody>
        </p:sp>
        <p:sp>
          <p:nvSpPr>
            <p:cNvPr id="97" name="Retângulo 96"/>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8" name="Retângulo 97"/>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99" name="Retângulo 98"/>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100" name="Conector reto 99"/>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6029214"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102" name="Conector reto 101"/>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 name="CaixaDeTexto 102"/>
            <p:cNvSpPr txBox="1"/>
            <p:nvPr/>
          </p:nvSpPr>
          <p:spPr>
            <a:xfrm>
              <a:off x="6665693"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104" name="Conector angulado 103"/>
            <p:cNvCxnSpPr>
              <a:endCxn id="98"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05" name="Conector angulado 104"/>
            <p:cNvCxnSpPr>
              <a:endCxn id="99"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06" name="Elipse 105"/>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7" name="Elipse 106"/>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8" name="Conector reto 107"/>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16" name="CaixaDeTexto 115"/>
            <p:cNvSpPr txBox="1"/>
            <p:nvPr/>
          </p:nvSpPr>
          <p:spPr>
            <a:xfrm>
              <a:off x="4135849" y="3537923"/>
              <a:ext cx="1007007" cy="276999"/>
            </a:xfrm>
            <a:prstGeom prst="rect">
              <a:avLst/>
            </a:prstGeom>
            <a:noFill/>
          </p:spPr>
          <p:txBody>
            <a:bodyPr wrap="none" rtlCol="0">
              <a:spAutoFit/>
            </a:bodyPr>
            <a:lstStyle/>
            <a:p>
              <a:r>
                <a:rPr lang="pt-BR" sz="1200" dirty="0" smtClean="0"/>
                <a:t>10.17.13.214</a:t>
              </a:r>
              <a:endParaRPr lang="pt-BR" sz="1200" dirty="0"/>
            </a:p>
          </p:txBody>
        </p:sp>
        <p:sp>
          <p:nvSpPr>
            <p:cNvPr id="117" name="CaixaDeTexto 116"/>
            <p:cNvSpPr txBox="1"/>
            <p:nvPr/>
          </p:nvSpPr>
          <p:spPr>
            <a:xfrm>
              <a:off x="5691305" y="4360946"/>
              <a:ext cx="367408" cy="307777"/>
            </a:xfrm>
            <a:prstGeom prst="rect">
              <a:avLst/>
            </a:prstGeom>
            <a:noFill/>
          </p:spPr>
          <p:txBody>
            <a:bodyPr wrap="none" rtlCol="0">
              <a:spAutoFit/>
            </a:bodyPr>
            <a:lstStyle/>
            <a:p>
              <a:r>
                <a:rPr lang="pt-BR" sz="1400" dirty="0" smtClean="0"/>
                <a:t>80</a:t>
              </a:r>
              <a:endParaRPr lang="pt-BR" sz="1400" dirty="0"/>
            </a:p>
          </p:txBody>
        </p:sp>
        <p:sp>
          <p:nvSpPr>
            <p:cNvPr id="118" name="CaixaDeTexto 117"/>
            <p:cNvSpPr txBox="1"/>
            <p:nvPr/>
          </p:nvSpPr>
          <p:spPr>
            <a:xfrm>
              <a:off x="5697313" y="5102538"/>
              <a:ext cx="367408" cy="307777"/>
            </a:xfrm>
            <a:prstGeom prst="rect">
              <a:avLst/>
            </a:prstGeom>
            <a:noFill/>
          </p:spPr>
          <p:txBody>
            <a:bodyPr wrap="none" rtlCol="0">
              <a:spAutoFit/>
            </a:bodyPr>
            <a:lstStyle/>
            <a:p>
              <a:r>
                <a:rPr lang="pt-BR" sz="1400" dirty="0" smtClean="0"/>
                <a:t>80</a:t>
              </a:r>
              <a:endParaRPr lang="pt-BR" sz="1400" dirty="0"/>
            </a:p>
          </p:txBody>
        </p:sp>
        <p:cxnSp>
          <p:nvCxnSpPr>
            <p:cNvPr id="119" name="Conector reto 118"/>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20" name="Retângulo 119"/>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1</a:t>
              </a:r>
              <a:endParaRPr lang="pt-BR" dirty="0">
                <a:solidFill>
                  <a:schemeClr val="tx1"/>
                </a:solidFill>
              </a:endParaRPr>
            </a:p>
          </p:txBody>
        </p:sp>
        <p:cxnSp>
          <p:nvCxnSpPr>
            <p:cNvPr id="121" name="Conector reto 120"/>
            <p:cNvCxnSpPr>
              <a:stCxn id="120"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2" name="Elipse 121"/>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4" name="Retângulo 123"/>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2</a:t>
              </a:r>
            </a:p>
          </p:txBody>
        </p:sp>
        <p:grpSp>
          <p:nvGrpSpPr>
            <p:cNvPr id="125" name="Grupo 124"/>
            <p:cNvGrpSpPr/>
            <p:nvPr/>
          </p:nvGrpSpPr>
          <p:grpSpPr>
            <a:xfrm>
              <a:off x="3294132" y="1334762"/>
              <a:ext cx="107652" cy="443981"/>
              <a:chOff x="1974431" y="873005"/>
              <a:chExt cx="113232" cy="466994"/>
            </a:xfrm>
          </p:grpSpPr>
          <p:cxnSp>
            <p:nvCxnSpPr>
              <p:cNvPr id="149" name="Conector reto 148"/>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0" name="Elipse 149"/>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8" name="Retângulo 137"/>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N</a:t>
              </a:r>
            </a:p>
          </p:txBody>
        </p:sp>
        <p:cxnSp>
          <p:nvCxnSpPr>
            <p:cNvPr id="141" name="Conector reto 140"/>
            <p:cNvCxnSpPr>
              <a:stCxn id="138"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2" name="Elipse 141"/>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43" name="Conector angulado 142"/>
            <p:cNvCxnSpPr>
              <a:stCxn id="84" idx="1"/>
              <a:endCxn id="122" idx="0"/>
            </p:cNvCxnSpPr>
            <p:nvPr/>
          </p:nvCxnSpPr>
          <p:spPr>
            <a:xfrm rot="10800000" flipH="1">
              <a:off x="1088398" y="1334761"/>
              <a:ext cx="550185" cy="3728155"/>
            </a:xfrm>
            <a:prstGeom prst="bentConnector4">
              <a:avLst>
                <a:gd name="adj1" fmla="val -119456"/>
                <a:gd name="adj2" fmla="val 106132"/>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44" name="Conector angulado 143"/>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5" name="Conector angulado 144"/>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6" name="Conector angulado 145"/>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Conector angulado 146"/>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71924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60" name="CaixaDeTexto 59"/>
          <p:cNvSpPr txBox="1"/>
          <p:nvPr/>
        </p:nvSpPr>
        <p:spPr>
          <a:xfrm>
            <a:off x="4073026" y="260722"/>
            <a:ext cx="7448257" cy="646331"/>
          </a:xfrm>
          <a:prstGeom prst="rect">
            <a:avLst/>
          </a:prstGeom>
          <a:noFill/>
        </p:spPr>
        <p:txBody>
          <a:bodyPr wrap="none" rtlCol="0">
            <a:spAutoFit/>
          </a:bodyPr>
          <a:lstStyle/>
          <a:p>
            <a:r>
              <a:rPr lang="pt-BR" sz="3600" dirty="0" smtClean="0">
                <a:solidFill>
                  <a:schemeClr val="tx2"/>
                </a:solidFill>
              </a:rPr>
              <a:t>Escalabilidade – Solução Alternativa #2</a:t>
            </a:r>
          </a:p>
        </p:txBody>
      </p:sp>
      <p:grpSp>
        <p:nvGrpSpPr>
          <p:cNvPr id="64" name="Grupo 63"/>
          <p:cNvGrpSpPr>
            <a:grpSpLocks noChangeAspect="1"/>
          </p:cNvGrpSpPr>
          <p:nvPr/>
        </p:nvGrpSpPr>
        <p:grpSpPr>
          <a:xfrm>
            <a:off x="4524032" y="1897701"/>
            <a:ext cx="8845776" cy="5437523"/>
            <a:chOff x="873093" y="1334759"/>
            <a:chExt cx="7691979" cy="4728281"/>
          </a:xfrm>
        </p:grpSpPr>
        <p:sp>
          <p:nvSpPr>
            <p:cNvPr id="65" name="Retângulo 64"/>
            <p:cNvSpPr/>
            <p:nvPr/>
          </p:nvSpPr>
          <p:spPr>
            <a:xfrm>
              <a:off x="873095" y="1590347"/>
              <a:ext cx="7691977" cy="135828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tângulo 65"/>
            <p:cNvSpPr/>
            <p:nvPr/>
          </p:nvSpPr>
          <p:spPr>
            <a:xfrm>
              <a:off x="873093"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7" name="Retângulo 66"/>
            <p:cNvSpPr/>
            <p:nvPr/>
          </p:nvSpPr>
          <p:spPr>
            <a:xfrm>
              <a:off x="1088399" y="4052747"/>
              <a:ext cx="1345661" cy="538265"/>
            </a:xfrm>
            <a:prstGeom prst="rect">
              <a:avLst/>
            </a:prstGeom>
            <a:solidFill>
              <a:srgbClr val="4F81BD">
                <a:alpha val="50196"/>
              </a:srgbClr>
            </a:solidFill>
            <a:ln>
              <a:solidFill>
                <a:srgbClr val="385D8A">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68" name="Retângulo 67"/>
            <p:cNvSpPr/>
            <p:nvPr/>
          </p:nvSpPr>
          <p:spPr>
            <a:xfrm>
              <a:off x="1088399"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69" name="Conector reto 68"/>
            <p:cNvCxnSpPr/>
            <p:nvPr/>
          </p:nvCxnSpPr>
          <p:spPr>
            <a:xfrm flipV="1">
              <a:off x="2703194" y="3406829"/>
              <a:ext cx="1149" cy="37678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0" name="CaixaDeTexto 69"/>
            <p:cNvSpPr txBox="1"/>
            <p:nvPr/>
          </p:nvSpPr>
          <p:spPr>
            <a:xfrm>
              <a:off x="2766461"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71" name="Conector reto 70"/>
            <p:cNvCxnSpPr/>
            <p:nvPr/>
          </p:nvCxnSpPr>
          <p:spPr>
            <a:xfrm flipV="1">
              <a:off x="3347962"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2" name="CaixaDeTexto 71"/>
            <p:cNvSpPr txBox="1"/>
            <p:nvPr/>
          </p:nvSpPr>
          <p:spPr>
            <a:xfrm>
              <a:off x="3402940"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73" name="Conector angulado 72"/>
            <p:cNvCxnSpPr>
              <a:endCxn id="67" idx="3"/>
            </p:cNvCxnSpPr>
            <p:nvPr/>
          </p:nvCxnSpPr>
          <p:spPr>
            <a:xfrm rot="5400000">
              <a:off x="2303976" y="3921513"/>
              <a:ext cx="530451" cy="270281"/>
            </a:xfrm>
            <a:prstGeom prst="bentConnector2">
              <a:avLst/>
            </a:prstGeom>
            <a:ln w="28575">
              <a:solidFill>
                <a:srgbClr val="FF0000">
                  <a:alpha val="69804"/>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74" name="Conector angulado 73"/>
            <p:cNvCxnSpPr>
              <a:endCxn id="68" idx="3"/>
            </p:cNvCxnSpPr>
            <p:nvPr/>
          </p:nvCxnSpPr>
          <p:spPr>
            <a:xfrm rot="5400000">
              <a:off x="2255844"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75" name="Elipse 74"/>
            <p:cNvSpPr/>
            <p:nvPr/>
          </p:nvSpPr>
          <p:spPr>
            <a:xfrm>
              <a:off x="3295284"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Elipse 75"/>
            <p:cNvSpPr/>
            <p:nvPr/>
          </p:nvSpPr>
          <p:spPr>
            <a:xfrm>
              <a:off x="2655374" y="3353002"/>
              <a:ext cx="107652" cy="107652"/>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77" name="Conector reto 76"/>
            <p:cNvCxnSpPr/>
            <p:nvPr/>
          </p:nvCxnSpPr>
          <p:spPr>
            <a:xfrm flipH="1">
              <a:off x="1761228"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78" name="CaixaDeTexto 77"/>
            <p:cNvSpPr txBox="1"/>
            <p:nvPr/>
          </p:nvSpPr>
          <p:spPr>
            <a:xfrm>
              <a:off x="873094" y="3537923"/>
              <a:ext cx="928459" cy="276999"/>
            </a:xfrm>
            <a:prstGeom prst="rect">
              <a:avLst/>
            </a:prstGeom>
            <a:noFill/>
          </p:spPr>
          <p:txBody>
            <a:bodyPr wrap="none" rtlCol="0">
              <a:spAutoFit/>
            </a:bodyPr>
            <a:lstStyle/>
            <a:p>
              <a:r>
                <a:rPr lang="pt-BR" sz="1200" dirty="0" smtClean="0"/>
                <a:t>10.17.13.98</a:t>
              </a:r>
              <a:endParaRPr lang="pt-BR" sz="1200" dirty="0"/>
            </a:p>
          </p:txBody>
        </p:sp>
        <p:sp>
          <p:nvSpPr>
            <p:cNvPr id="79" name="CaixaDeTexto 78"/>
            <p:cNvSpPr txBox="1"/>
            <p:nvPr/>
          </p:nvSpPr>
          <p:spPr>
            <a:xfrm>
              <a:off x="2428551" y="4360946"/>
              <a:ext cx="367408" cy="307777"/>
            </a:xfrm>
            <a:prstGeom prst="rect">
              <a:avLst/>
            </a:prstGeom>
            <a:noFill/>
          </p:spPr>
          <p:txBody>
            <a:bodyPr wrap="none" rtlCol="0">
              <a:spAutoFit/>
            </a:bodyPr>
            <a:lstStyle/>
            <a:p>
              <a:r>
                <a:rPr lang="pt-BR" sz="1400" dirty="0" smtClean="0"/>
                <a:t>80</a:t>
              </a:r>
              <a:endParaRPr lang="pt-BR" sz="1400" dirty="0"/>
            </a:p>
          </p:txBody>
        </p:sp>
        <p:sp>
          <p:nvSpPr>
            <p:cNvPr id="109" name="CaixaDeTexto 108"/>
            <p:cNvSpPr txBox="1"/>
            <p:nvPr/>
          </p:nvSpPr>
          <p:spPr>
            <a:xfrm>
              <a:off x="2434560" y="5102538"/>
              <a:ext cx="367408" cy="307777"/>
            </a:xfrm>
            <a:prstGeom prst="rect">
              <a:avLst/>
            </a:prstGeom>
            <a:noFill/>
          </p:spPr>
          <p:txBody>
            <a:bodyPr wrap="none" rtlCol="0">
              <a:spAutoFit/>
            </a:bodyPr>
            <a:lstStyle/>
            <a:p>
              <a:r>
                <a:rPr lang="pt-BR" sz="1400" dirty="0" smtClean="0"/>
                <a:t>80</a:t>
              </a:r>
              <a:endParaRPr lang="pt-BR" sz="1400" dirty="0"/>
            </a:p>
          </p:txBody>
        </p:sp>
        <p:sp>
          <p:nvSpPr>
            <p:cNvPr id="110" name="Retângulo 109"/>
            <p:cNvSpPr/>
            <p:nvPr/>
          </p:nvSpPr>
          <p:spPr>
            <a:xfrm>
              <a:off x="4135846" y="3783615"/>
              <a:ext cx="2941086" cy="22794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Retângulo 110"/>
            <p:cNvSpPr/>
            <p:nvPr/>
          </p:nvSpPr>
          <p:spPr>
            <a:xfrm>
              <a:off x="4351154" y="4052747"/>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1</a:t>
              </a:r>
              <a:endParaRPr lang="pt-BR" dirty="0"/>
            </a:p>
          </p:txBody>
        </p:sp>
        <p:sp>
          <p:nvSpPr>
            <p:cNvPr id="112" name="Retângulo 111"/>
            <p:cNvSpPr/>
            <p:nvPr/>
          </p:nvSpPr>
          <p:spPr>
            <a:xfrm>
              <a:off x="4351154" y="4793783"/>
              <a:ext cx="1345661" cy="5382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App</a:t>
              </a:r>
              <a:r>
                <a:rPr lang="pt-BR" dirty="0" smtClean="0"/>
                <a:t> 2</a:t>
              </a:r>
              <a:endParaRPr lang="pt-BR" dirty="0"/>
            </a:p>
          </p:txBody>
        </p:sp>
        <p:cxnSp>
          <p:nvCxnSpPr>
            <p:cNvPr id="113" name="Conector reto 112"/>
            <p:cNvCxnSpPr/>
            <p:nvPr/>
          </p:nvCxnSpPr>
          <p:spPr>
            <a:xfrm flipV="1">
              <a:off x="5965947"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4" name="CaixaDeTexto 113"/>
            <p:cNvSpPr txBox="1"/>
            <p:nvPr/>
          </p:nvSpPr>
          <p:spPr>
            <a:xfrm>
              <a:off x="6029214" y="3291796"/>
              <a:ext cx="550151" cy="307777"/>
            </a:xfrm>
            <a:prstGeom prst="rect">
              <a:avLst/>
            </a:prstGeom>
            <a:noFill/>
          </p:spPr>
          <p:txBody>
            <a:bodyPr wrap="none" rtlCol="0">
              <a:spAutoFit/>
            </a:bodyPr>
            <a:lstStyle/>
            <a:p>
              <a:r>
                <a:rPr lang="pt-BR" sz="1400" dirty="0" smtClean="0"/>
                <a:t>8017</a:t>
              </a:r>
              <a:endParaRPr lang="pt-BR" sz="1400" dirty="0"/>
            </a:p>
          </p:txBody>
        </p:sp>
        <p:cxnSp>
          <p:nvCxnSpPr>
            <p:cNvPr id="115" name="Conector reto 114"/>
            <p:cNvCxnSpPr/>
            <p:nvPr/>
          </p:nvCxnSpPr>
          <p:spPr>
            <a:xfrm flipV="1">
              <a:off x="6610716" y="3406829"/>
              <a:ext cx="1149" cy="37678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23" name="CaixaDeTexto 122"/>
            <p:cNvSpPr txBox="1"/>
            <p:nvPr/>
          </p:nvSpPr>
          <p:spPr>
            <a:xfrm>
              <a:off x="6665693" y="3297284"/>
              <a:ext cx="550151" cy="307777"/>
            </a:xfrm>
            <a:prstGeom prst="rect">
              <a:avLst/>
            </a:prstGeom>
            <a:noFill/>
          </p:spPr>
          <p:txBody>
            <a:bodyPr wrap="none" rtlCol="0">
              <a:spAutoFit/>
            </a:bodyPr>
            <a:lstStyle/>
            <a:p>
              <a:r>
                <a:rPr lang="pt-BR" sz="1400" dirty="0" smtClean="0"/>
                <a:t>8021</a:t>
              </a:r>
              <a:endParaRPr lang="pt-BR" sz="1400" dirty="0"/>
            </a:p>
          </p:txBody>
        </p:sp>
        <p:cxnSp>
          <p:nvCxnSpPr>
            <p:cNvPr id="126" name="Conector angulado 125"/>
            <p:cNvCxnSpPr>
              <a:endCxn id="111" idx="3"/>
            </p:cNvCxnSpPr>
            <p:nvPr/>
          </p:nvCxnSpPr>
          <p:spPr>
            <a:xfrm rot="5400000">
              <a:off x="5566729" y="3921513"/>
              <a:ext cx="530451" cy="270281"/>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127" name="Conector angulado 126"/>
            <p:cNvCxnSpPr>
              <a:endCxn id="112" idx="3"/>
            </p:cNvCxnSpPr>
            <p:nvPr/>
          </p:nvCxnSpPr>
          <p:spPr>
            <a:xfrm rot="5400000">
              <a:off x="5518597" y="3969646"/>
              <a:ext cx="1271487" cy="915050"/>
            </a:xfrm>
            <a:prstGeom prst="bentConnector2">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128" name="Elipse 127"/>
            <p:cNvSpPr/>
            <p:nvPr/>
          </p:nvSpPr>
          <p:spPr>
            <a:xfrm>
              <a:off x="6558037" y="3339633"/>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9" name="Elipse 128"/>
            <p:cNvSpPr/>
            <p:nvPr/>
          </p:nvSpPr>
          <p:spPr>
            <a:xfrm>
              <a:off x="5918128" y="3353002"/>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0" name="Conector reto 129"/>
            <p:cNvCxnSpPr/>
            <p:nvPr/>
          </p:nvCxnSpPr>
          <p:spPr>
            <a:xfrm flipH="1">
              <a:off x="5023981" y="5515360"/>
              <a:ext cx="2" cy="433920"/>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31" name="CaixaDeTexto 130"/>
            <p:cNvSpPr txBox="1"/>
            <p:nvPr/>
          </p:nvSpPr>
          <p:spPr>
            <a:xfrm>
              <a:off x="4135849" y="3537923"/>
              <a:ext cx="1007007" cy="276999"/>
            </a:xfrm>
            <a:prstGeom prst="rect">
              <a:avLst/>
            </a:prstGeom>
            <a:noFill/>
          </p:spPr>
          <p:txBody>
            <a:bodyPr wrap="none" rtlCol="0">
              <a:spAutoFit/>
            </a:bodyPr>
            <a:lstStyle/>
            <a:p>
              <a:r>
                <a:rPr lang="pt-BR" sz="1200" dirty="0" smtClean="0"/>
                <a:t>10.17.13.214</a:t>
              </a:r>
              <a:endParaRPr lang="pt-BR" sz="1200" dirty="0"/>
            </a:p>
          </p:txBody>
        </p:sp>
        <p:sp>
          <p:nvSpPr>
            <p:cNvPr id="132" name="CaixaDeTexto 131"/>
            <p:cNvSpPr txBox="1"/>
            <p:nvPr/>
          </p:nvSpPr>
          <p:spPr>
            <a:xfrm>
              <a:off x="5691305" y="4360946"/>
              <a:ext cx="367408" cy="307777"/>
            </a:xfrm>
            <a:prstGeom prst="rect">
              <a:avLst/>
            </a:prstGeom>
            <a:noFill/>
          </p:spPr>
          <p:txBody>
            <a:bodyPr wrap="none" rtlCol="0">
              <a:spAutoFit/>
            </a:bodyPr>
            <a:lstStyle/>
            <a:p>
              <a:r>
                <a:rPr lang="pt-BR" sz="1400" dirty="0" smtClean="0"/>
                <a:t>80</a:t>
              </a:r>
              <a:endParaRPr lang="pt-BR" sz="1400" dirty="0"/>
            </a:p>
          </p:txBody>
        </p:sp>
        <p:sp>
          <p:nvSpPr>
            <p:cNvPr id="133" name="CaixaDeTexto 132"/>
            <p:cNvSpPr txBox="1"/>
            <p:nvPr/>
          </p:nvSpPr>
          <p:spPr>
            <a:xfrm>
              <a:off x="5697313" y="5102538"/>
              <a:ext cx="367408" cy="307777"/>
            </a:xfrm>
            <a:prstGeom prst="rect">
              <a:avLst/>
            </a:prstGeom>
            <a:noFill/>
          </p:spPr>
          <p:txBody>
            <a:bodyPr wrap="none" rtlCol="0">
              <a:spAutoFit/>
            </a:bodyPr>
            <a:lstStyle/>
            <a:p>
              <a:r>
                <a:rPr lang="pt-BR" sz="1400" dirty="0" smtClean="0"/>
                <a:t>80</a:t>
              </a:r>
              <a:endParaRPr lang="pt-BR" sz="1400" dirty="0"/>
            </a:p>
          </p:txBody>
        </p:sp>
        <p:cxnSp>
          <p:nvCxnSpPr>
            <p:cNvPr id="134" name="Conector reto 133"/>
            <p:cNvCxnSpPr/>
            <p:nvPr/>
          </p:nvCxnSpPr>
          <p:spPr>
            <a:xfrm flipH="1" flipV="1">
              <a:off x="7421008" y="4923326"/>
              <a:ext cx="382505" cy="3"/>
            </a:xfrm>
            <a:prstGeom prst="line">
              <a:avLst/>
            </a:prstGeom>
            <a:ln w="76200">
              <a:prstDash val="sysDot"/>
            </a:ln>
          </p:spPr>
          <p:style>
            <a:lnRef idx="1">
              <a:schemeClr val="accent1"/>
            </a:lnRef>
            <a:fillRef idx="0">
              <a:schemeClr val="accent1"/>
            </a:fillRef>
            <a:effectRef idx="0">
              <a:schemeClr val="accent1"/>
            </a:effectRef>
            <a:fontRef idx="minor">
              <a:schemeClr val="tx1"/>
            </a:fontRef>
          </p:style>
        </p:cxnSp>
        <p:sp>
          <p:nvSpPr>
            <p:cNvPr id="135" name="Retângulo 134"/>
            <p:cNvSpPr/>
            <p:nvPr/>
          </p:nvSpPr>
          <p:spPr>
            <a:xfrm>
              <a:off x="1256080"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1</a:t>
              </a:r>
              <a:endParaRPr lang="pt-BR" dirty="0">
                <a:solidFill>
                  <a:schemeClr val="tx1"/>
                </a:solidFill>
              </a:endParaRPr>
            </a:p>
          </p:txBody>
        </p:sp>
        <p:cxnSp>
          <p:nvCxnSpPr>
            <p:cNvPr id="136" name="Conector reto 135"/>
            <p:cNvCxnSpPr>
              <a:stCxn id="135" idx="0"/>
            </p:cNvCxnSpPr>
            <p:nvPr/>
          </p:nvCxnSpPr>
          <p:spPr>
            <a:xfrm flipH="1" flipV="1">
              <a:off x="1638582"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7" name="Elipse 136"/>
            <p:cNvSpPr/>
            <p:nvPr/>
          </p:nvSpPr>
          <p:spPr>
            <a:xfrm>
              <a:off x="1584757"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Retângulo 138"/>
            <p:cNvSpPr/>
            <p:nvPr/>
          </p:nvSpPr>
          <p:spPr>
            <a:xfrm>
              <a:off x="2965455" y="1789404"/>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2</a:t>
              </a:r>
            </a:p>
          </p:txBody>
        </p:sp>
        <p:grpSp>
          <p:nvGrpSpPr>
            <p:cNvPr id="140" name="Grupo 139"/>
            <p:cNvGrpSpPr/>
            <p:nvPr/>
          </p:nvGrpSpPr>
          <p:grpSpPr>
            <a:xfrm>
              <a:off x="3294132" y="1334762"/>
              <a:ext cx="107652" cy="443981"/>
              <a:chOff x="1974431" y="873005"/>
              <a:chExt cx="113232" cy="466994"/>
            </a:xfrm>
          </p:grpSpPr>
          <p:cxnSp>
            <p:nvCxnSpPr>
              <p:cNvPr id="161" name="Conector reto 160"/>
              <p:cNvCxnSpPr/>
              <p:nvPr/>
            </p:nvCxnSpPr>
            <p:spPr>
              <a:xfrm flipV="1">
                <a:off x="2029837" y="943684"/>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2" name="Elipse 161"/>
              <p:cNvSpPr/>
              <p:nvPr/>
            </p:nvSpPr>
            <p:spPr>
              <a:xfrm>
                <a:off x="1974431" y="873005"/>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48" name="Retângulo 147"/>
            <p:cNvSpPr/>
            <p:nvPr/>
          </p:nvSpPr>
          <p:spPr>
            <a:xfrm>
              <a:off x="7421006" y="2304647"/>
              <a:ext cx="765010" cy="47921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solidFill>
                    <a:schemeClr val="tx1"/>
                  </a:solidFill>
                </a:rPr>
                <a:t>App</a:t>
              </a:r>
              <a:r>
                <a:rPr lang="pt-BR" dirty="0" smtClean="0">
                  <a:solidFill>
                    <a:schemeClr val="tx1"/>
                  </a:solidFill>
                </a:rPr>
                <a:t> N</a:t>
              </a:r>
            </a:p>
          </p:txBody>
        </p:sp>
        <p:cxnSp>
          <p:nvCxnSpPr>
            <p:cNvPr id="151" name="Conector reto 150"/>
            <p:cNvCxnSpPr>
              <a:stCxn id="148" idx="0"/>
            </p:cNvCxnSpPr>
            <p:nvPr/>
          </p:nvCxnSpPr>
          <p:spPr>
            <a:xfrm flipH="1" flipV="1">
              <a:off x="7803509" y="1401956"/>
              <a:ext cx="2" cy="90268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2" name="Elipse 151"/>
            <p:cNvSpPr/>
            <p:nvPr/>
          </p:nvSpPr>
          <p:spPr>
            <a:xfrm>
              <a:off x="7749684" y="1334759"/>
              <a:ext cx="107652" cy="10765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3" name="Conector angulado 152"/>
            <p:cNvCxnSpPr>
              <a:stCxn id="68" idx="1"/>
              <a:endCxn id="137" idx="0"/>
            </p:cNvCxnSpPr>
            <p:nvPr/>
          </p:nvCxnSpPr>
          <p:spPr>
            <a:xfrm rot="10800000" flipH="1">
              <a:off x="1088398" y="1334761"/>
              <a:ext cx="550185" cy="3728155"/>
            </a:xfrm>
            <a:prstGeom prst="bentConnector4">
              <a:avLst>
                <a:gd name="adj1" fmla="val -119456"/>
                <a:gd name="adj2" fmla="val 106132"/>
              </a:avLst>
            </a:prstGeom>
            <a:ln w="19050">
              <a:solidFill>
                <a:schemeClr val="accent6"/>
              </a:solidFill>
              <a:prstDash val="dashDot"/>
              <a:tailEnd type="arrow"/>
            </a:ln>
          </p:spPr>
          <p:style>
            <a:lnRef idx="1">
              <a:schemeClr val="accent1"/>
            </a:lnRef>
            <a:fillRef idx="0">
              <a:schemeClr val="accent1"/>
            </a:fillRef>
            <a:effectRef idx="0">
              <a:schemeClr val="accent1"/>
            </a:effectRef>
            <a:fontRef idx="minor">
              <a:schemeClr val="tx1"/>
            </a:fontRef>
          </p:style>
        </p:cxnSp>
        <p:cxnSp>
          <p:nvCxnSpPr>
            <p:cNvPr id="154" name="Conector reto 153"/>
            <p:cNvCxnSpPr/>
            <p:nvPr/>
          </p:nvCxnSpPr>
          <p:spPr>
            <a:xfrm flipV="1">
              <a:off x="1088398" y="4056653"/>
              <a:ext cx="1346162" cy="5343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5" name="Conector reto 154"/>
            <p:cNvCxnSpPr/>
            <p:nvPr/>
          </p:nvCxnSpPr>
          <p:spPr>
            <a:xfrm>
              <a:off x="1082389" y="4056653"/>
              <a:ext cx="1346162" cy="53435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6" name="Conector angulado 155"/>
            <p:cNvCxnSpPr/>
            <p:nvPr/>
          </p:nvCxnSpPr>
          <p:spPr>
            <a:xfrm>
              <a:off x="2021088" y="2715404"/>
              <a:ext cx="688112" cy="63760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7" name="Conector angulado 156"/>
            <p:cNvCxnSpPr/>
            <p:nvPr/>
          </p:nvCxnSpPr>
          <p:spPr>
            <a:xfrm>
              <a:off x="2021091" y="2544255"/>
              <a:ext cx="3950865" cy="808751"/>
            </a:xfrm>
            <a:prstGeom prst="bentConnector2">
              <a:avLst/>
            </a:prstGeom>
            <a:ln w="19050">
              <a:solidFill>
                <a:srgbClr val="FF0000"/>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8" name="Conector angulado 157"/>
            <p:cNvCxnSpPr/>
            <p:nvPr/>
          </p:nvCxnSpPr>
          <p:spPr>
            <a:xfrm rot="16200000" flipV="1">
              <a:off x="2817005" y="2807527"/>
              <a:ext cx="1063263" cy="953"/>
            </a:xfrm>
            <a:prstGeom prst="bentConnector3">
              <a:avLst>
                <a:gd name="adj1" fmla="val 50000"/>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Conector angulado 158"/>
            <p:cNvCxnSpPr/>
            <p:nvPr/>
          </p:nvCxnSpPr>
          <p:spPr>
            <a:xfrm rot="16200000" flipV="1">
              <a:off x="4515855" y="1243624"/>
              <a:ext cx="1310623" cy="2881399"/>
            </a:xfrm>
            <a:prstGeom prst="bentConnector2">
              <a:avLst/>
            </a:prstGeom>
            <a:ln w="19050">
              <a:solidFill>
                <a:schemeClr val="tx2">
                  <a:lumMod val="60000"/>
                  <a:lumOff val="40000"/>
                </a:schemeClr>
              </a:solidFill>
              <a:prstDash val="dash"/>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909064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7800" y="2722563"/>
            <a:ext cx="8974138" cy="265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83897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95" name="Retângulo 9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CaixaDeTexto 95"/>
          <p:cNvSpPr txBox="1"/>
          <p:nvPr/>
        </p:nvSpPr>
        <p:spPr>
          <a:xfrm>
            <a:off x="4073026" y="260722"/>
            <a:ext cx="8001229" cy="646331"/>
          </a:xfrm>
          <a:prstGeom prst="rect">
            <a:avLst/>
          </a:prstGeom>
          <a:noFill/>
        </p:spPr>
        <p:txBody>
          <a:bodyPr wrap="none" rtlCol="0">
            <a:spAutoFit/>
          </a:bodyPr>
          <a:lstStyle/>
          <a:p>
            <a:r>
              <a:rPr lang="pt-BR" sz="3600" dirty="0" smtClean="0">
                <a:solidFill>
                  <a:schemeClr val="tx2"/>
                </a:solidFill>
              </a:rPr>
              <a:t>Escalabilidade – Modelo de configurações</a:t>
            </a:r>
          </a:p>
        </p:txBody>
      </p:sp>
      <p:sp>
        <p:nvSpPr>
          <p:cNvPr id="20" name="Espaço Reservado para Conteúdo 2"/>
          <p:cNvSpPr>
            <a:spLocks noGrp="1"/>
          </p:cNvSpPr>
          <p:nvPr>
            <p:ph idx="1"/>
          </p:nvPr>
        </p:nvSpPr>
        <p:spPr>
          <a:xfrm>
            <a:off x="4055886" y="2188839"/>
            <a:ext cx="9145016" cy="4525963"/>
          </a:xfrm>
        </p:spPr>
        <p:txBody>
          <a:bodyPr>
            <a:normAutofit/>
          </a:bodyPr>
          <a:lstStyle/>
          <a:p>
            <a:pPr>
              <a:spcBef>
                <a:spcPts val="0"/>
              </a:spcBef>
              <a:spcAft>
                <a:spcPts val="2400"/>
              </a:spcAft>
              <a:buFont typeface="Wingdings" panose="05000000000000000000" pitchFamily="2" charset="2"/>
              <a:buChar char="Ø"/>
            </a:pPr>
            <a:r>
              <a:rPr lang="pt-BR" sz="3200" dirty="0" smtClean="0"/>
              <a:t>Separação entre estrutura e valores (</a:t>
            </a:r>
            <a:r>
              <a:rPr lang="pt-BR" sz="3200" dirty="0" err="1" smtClean="0"/>
              <a:t>Helm</a:t>
            </a:r>
            <a:r>
              <a:rPr lang="pt-BR" sz="3200" dirty="0" smtClean="0"/>
              <a:t>)</a:t>
            </a:r>
          </a:p>
          <a:p>
            <a:pPr lvl="1">
              <a:spcBef>
                <a:spcPts val="0"/>
              </a:spcBef>
              <a:buFont typeface="Wingdings" panose="05000000000000000000" pitchFamily="2" charset="2"/>
              <a:buChar char="ü"/>
            </a:pPr>
            <a:r>
              <a:rPr lang="pt-BR" sz="2800" dirty="0" smtClean="0"/>
              <a:t>Valores por ambiente (privado)</a:t>
            </a:r>
          </a:p>
          <a:p>
            <a:pPr marL="539953" lvl="1" indent="0">
              <a:spcBef>
                <a:spcPts val="0"/>
              </a:spcBef>
              <a:buNone/>
            </a:pPr>
            <a:endParaRPr lang="pt-BR" dirty="0" smtClean="0"/>
          </a:p>
          <a:p>
            <a:pPr>
              <a:spcBef>
                <a:spcPts val="0"/>
              </a:spcBef>
              <a:spcAft>
                <a:spcPts val="2400"/>
              </a:spcAft>
              <a:buFont typeface="Wingdings" panose="05000000000000000000" pitchFamily="2" charset="2"/>
              <a:buChar char="Ø"/>
            </a:pPr>
            <a:r>
              <a:rPr lang="pt-BR" sz="3200" dirty="0" smtClean="0"/>
              <a:t>Controle de versão (TFS ou </a:t>
            </a:r>
            <a:r>
              <a:rPr lang="pt-BR" sz="3200" dirty="0" err="1" smtClean="0"/>
              <a:t>Git</a:t>
            </a:r>
            <a:r>
              <a:rPr lang="pt-BR" sz="3200" dirty="0" smtClean="0"/>
              <a:t>)</a:t>
            </a:r>
          </a:p>
          <a:p>
            <a:pPr lvl="1">
              <a:spcBef>
                <a:spcPts val="0"/>
              </a:spcBef>
              <a:buFont typeface="Wingdings" panose="05000000000000000000" pitchFamily="2" charset="2"/>
              <a:buChar char="ü"/>
            </a:pPr>
            <a:r>
              <a:rPr lang="pt-BR" sz="2800" dirty="0" smtClean="0"/>
              <a:t>Rastreabilidade</a:t>
            </a:r>
          </a:p>
          <a:p>
            <a:pPr lvl="1">
              <a:spcBef>
                <a:spcPts val="0"/>
              </a:spcBef>
              <a:buFont typeface="Wingdings" panose="05000000000000000000" pitchFamily="2" charset="2"/>
              <a:buChar char="ü"/>
            </a:pPr>
            <a:r>
              <a:rPr lang="pt-BR" sz="2800" dirty="0" err="1" smtClean="0"/>
              <a:t>Rollback</a:t>
            </a:r>
            <a:endParaRPr lang="pt-BR" sz="2800" dirty="0" smtClean="0"/>
          </a:p>
          <a:p>
            <a:pPr marL="457200" lvl="1" indent="0">
              <a:buNone/>
            </a:pPr>
            <a:endParaRPr lang="pt-BR" dirty="0"/>
          </a:p>
        </p:txBody>
      </p:sp>
    </p:spTree>
    <p:extLst>
      <p:ext uri="{BB962C8B-B14F-4D97-AF65-F5344CB8AC3E}">
        <p14:creationId xmlns:p14="http://schemas.microsoft.com/office/powerpoint/2010/main" val="265079713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95" name="Retângulo 9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6" name="CaixaDeTexto 95"/>
          <p:cNvSpPr txBox="1"/>
          <p:nvPr/>
        </p:nvSpPr>
        <p:spPr>
          <a:xfrm>
            <a:off x="4073026" y="260722"/>
            <a:ext cx="8507970" cy="646331"/>
          </a:xfrm>
          <a:prstGeom prst="rect">
            <a:avLst/>
          </a:prstGeom>
          <a:noFill/>
        </p:spPr>
        <p:txBody>
          <a:bodyPr wrap="none" rtlCol="0">
            <a:spAutoFit/>
          </a:bodyPr>
          <a:lstStyle/>
          <a:p>
            <a:r>
              <a:rPr lang="pt-BR" sz="3600" dirty="0" smtClean="0">
                <a:solidFill>
                  <a:schemeClr val="tx2"/>
                </a:solidFill>
              </a:rPr>
              <a:t>Escalabilidade – Gerenciamento de Recursos</a:t>
            </a:r>
          </a:p>
        </p:txBody>
      </p:sp>
      <p:pic>
        <p:nvPicPr>
          <p:cNvPr id="307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5170" y="1992223"/>
            <a:ext cx="9435936" cy="4808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19614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etângulo 72"/>
          <p:cNvSpPr/>
          <p:nvPr/>
        </p:nvSpPr>
        <p:spPr>
          <a:xfrm>
            <a:off x="4109396" y="858774"/>
            <a:ext cx="8966627" cy="2809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CaixaDeTexto 73"/>
          <p:cNvSpPr txBox="1"/>
          <p:nvPr/>
        </p:nvSpPr>
        <p:spPr>
          <a:xfrm>
            <a:off x="4192205" y="896109"/>
            <a:ext cx="810678" cy="353944"/>
          </a:xfrm>
          <a:prstGeom prst="rect">
            <a:avLst/>
          </a:prstGeom>
          <a:noFill/>
        </p:spPr>
        <p:txBody>
          <a:bodyPr wrap="none" rtlCol="0">
            <a:spAutoFit/>
          </a:bodyPr>
          <a:lstStyle/>
          <a:p>
            <a:r>
              <a:rPr lang="pt-BR" sz="1400" dirty="0" smtClean="0"/>
              <a:t>Master</a:t>
            </a:r>
          </a:p>
        </p:txBody>
      </p:sp>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40" name="Grupo 39"/>
          <p:cNvGrpSpPr>
            <a:grpSpLocks noChangeAspect="1"/>
          </p:cNvGrpSpPr>
          <p:nvPr/>
        </p:nvGrpSpPr>
        <p:grpSpPr>
          <a:xfrm>
            <a:off x="4363745" y="1393954"/>
            <a:ext cx="8712279" cy="5957386"/>
            <a:chOff x="733713" y="896718"/>
            <a:chExt cx="7575895" cy="5180336"/>
          </a:xfrm>
        </p:grpSpPr>
        <p:sp>
          <p:nvSpPr>
            <p:cNvPr id="41" name="Retângulo 40"/>
            <p:cNvSpPr/>
            <p:nvPr/>
          </p:nvSpPr>
          <p:spPr>
            <a:xfrm>
              <a:off x="2569983" y="1114775"/>
              <a:ext cx="2453702" cy="1520676"/>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2" name="Retângulo 41"/>
            <p:cNvSpPr/>
            <p:nvPr/>
          </p:nvSpPr>
          <p:spPr>
            <a:xfrm>
              <a:off x="2449000" y="3014999"/>
              <a:ext cx="1612136" cy="3062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tângulo 42"/>
            <p:cNvSpPr/>
            <p:nvPr/>
          </p:nvSpPr>
          <p:spPr>
            <a:xfrm>
              <a:off x="2609650" y="336624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4" name="Retângulo com Canto Diagonal Aparado 43"/>
            <p:cNvSpPr/>
            <p:nvPr/>
          </p:nvSpPr>
          <p:spPr>
            <a:xfrm>
              <a:off x="2707064" y="364824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45" name="CaixaDeTexto 44"/>
            <p:cNvSpPr txBox="1"/>
            <p:nvPr/>
          </p:nvSpPr>
          <p:spPr>
            <a:xfrm>
              <a:off x="2658358" y="3366244"/>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46" name="CaixaDeTexto 45"/>
            <p:cNvSpPr txBox="1"/>
            <p:nvPr/>
          </p:nvSpPr>
          <p:spPr>
            <a:xfrm>
              <a:off x="2526667" y="3014998"/>
              <a:ext cx="579005" cy="307777"/>
            </a:xfrm>
            <a:prstGeom prst="rect">
              <a:avLst/>
            </a:prstGeom>
            <a:noFill/>
          </p:spPr>
          <p:txBody>
            <a:bodyPr wrap="none" rtlCol="0">
              <a:spAutoFit/>
            </a:bodyPr>
            <a:lstStyle/>
            <a:p>
              <a:r>
                <a:rPr lang="pt-BR" sz="1400" dirty="0" smtClean="0"/>
                <a:t>Node</a:t>
              </a:r>
            </a:p>
          </p:txBody>
        </p:sp>
        <p:sp>
          <p:nvSpPr>
            <p:cNvPr id="47" name="Retângulo 46"/>
            <p:cNvSpPr/>
            <p:nvPr/>
          </p:nvSpPr>
          <p:spPr>
            <a:xfrm>
              <a:off x="2609849" y="4437865"/>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Retângulo com Canto Diagonal Aparado 47"/>
            <p:cNvSpPr/>
            <p:nvPr/>
          </p:nvSpPr>
          <p:spPr>
            <a:xfrm>
              <a:off x="2707263" y="4719866"/>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NGINX</a:t>
              </a:r>
              <a:endParaRPr lang="pt-BR" sz="1400" dirty="0">
                <a:solidFill>
                  <a:schemeClr val="tx1"/>
                </a:solidFill>
              </a:endParaRPr>
            </a:p>
          </p:txBody>
        </p:sp>
        <p:sp>
          <p:nvSpPr>
            <p:cNvPr id="49" name="CaixaDeTexto 48"/>
            <p:cNvSpPr txBox="1"/>
            <p:nvPr/>
          </p:nvSpPr>
          <p:spPr>
            <a:xfrm>
              <a:off x="2658557" y="4437865"/>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50" name="Retângulo 49"/>
            <p:cNvSpPr/>
            <p:nvPr/>
          </p:nvSpPr>
          <p:spPr>
            <a:xfrm>
              <a:off x="6697472" y="3014997"/>
              <a:ext cx="1612136" cy="30620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Retângulo 50"/>
            <p:cNvSpPr/>
            <p:nvPr/>
          </p:nvSpPr>
          <p:spPr>
            <a:xfrm>
              <a:off x="6858122" y="3366243"/>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2" name="Retângulo com Canto Diagonal Aparado 51"/>
            <p:cNvSpPr/>
            <p:nvPr/>
          </p:nvSpPr>
          <p:spPr>
            <a:xfrm>
              <a:off x="6955536" y="364824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53" name="CaixaDeTexto 52"/>
            <p:cNvSpPr txBox="1"/>
            <p:nvPr/>
          </p:nvSpPr>
          <p:spPr>
            <a:xfrm>
              <a:off x="6906830" y="3366243"/>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54" name="CaixaDeTexto 53"/>
            <p:cNvSpPr txBox="1"/>
            <p:nvPr/>
          </p:nvSpPr>
          <p:spPr>
            <a:xfrm>
              <a:off x="6775139" y="3014997"/>
              <a:ext cx="579005" cy="307777"/>
            </a:xfrm>
            <a:prstGeom prst="rect">
              <a:avLst/>
            </a:prstGeom>
            <a:noFill/>
          </p:spPr>
          <p:txBody>
            <a:bodyPr wrap="none" rtlCol="0">
              <a:spAutoFit/>
            </a:bodyPr>
            <a:lstStyle/>
            <a:p>
              <a:r>
                <a:rPr lang="pt-BR" sz="1400" dirty="0" smtClean="0"/>
                <a:t>Node</a:t>
              </a:r>
            </a:p>
          </p:txBody>
        </p:sp>
        <p:sp>
          <p:nvSpPr>
            <p:cNvPr id="55" name="Retângulo 54"/>
            <p:cNvSpPr/>
            <p:nvPr/>
          </p:nvSpPr>
          <p:spPr>
            <a:xfrm>
              <a:off x="6858321" y="443786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6" name="Retângulo com Canto Diagonal Aparado 55"/>
            <p:cNvSpPr/>
            <p:nvPr/>
          </p:nvSpPr>
          <p:spPr>
            <a:xfrm>
              <a:off x="6955735" y="471986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App2</a:t>
              </a:r>
              <a:endParaRPr lang="pt-BR" sz="1400" dirty="0">
                <a:solidFill>
                  <a:schemeClr val="tx1"/>
                </a:solidFill>
              </a:endParaRPr>
            </a:p>
          </p:txBody>
        </p:sp>
        <p:sp>
          <p:nvSpPr>
            <p:cNvPr id="57" name="CaixaDeTexto 56"/>
            <p:cNvSpPr txBox="1"/>
            <p:nvPr/>
          </p:nvSpPr>
          <p:spPr>
            <a:xfrm>
              <a:off x="6907029" y="4437864"/>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58" name="Retângulo com Canto Diagonal Aparado 57"/>
            <p:cNvSpPr/>
            <p:nvPr/>
          </p:nvSpPr>
          <p:spPr>
            <a:xfrm>
              <a:off x="2720102" y="2091617"/>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ReplicaSet</a:t>
              </a:r>
              <a:endParaRPr lang="pt-BR" sz="1200" dirty="0">
                <a:solidFill>
                  <a:schemeClr val="tx1"/>
                </a:solidFill>
              </a:endParaRPr>
            </a:p>
          </p:txBody>
        </p:sp>
        <p:sp>
          <p:nvSpPr>
            <p:cNvPr id="59" name="Retângulo com Canto Diagonal Aparado 58"/>
            <p:cNvSpPr/>
            <p:nvPr/>
          </p:nvSpPr>
          <p:spPr>
            <a:xfrm>
              <a:off x="2696675" y="1453504"/>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Deployment</a:t>
              </a:r>
              <a:endParaRPr lang="pt-BR" sz="1200" dirty="0">
                <a:solidFill>
                  <a:schemeClr val="tx1"/>
                </a:solidFill>
              </a:endParaRPr>
            </a:p>
          </p:txBody>
        </p:sp>
        <p:cxnSp>
          <p:nvCxnSpPr>
            <p:cNvPr id="60" name="Conector de seta reta 59"/>
            <p:cNvCxnSpPr>
              <a:endCxn id="58" idx="3"/>
            </p:cNvCxnSpPr>
            <p:nvPr/>
          </p:nvCxnSpPr>
          <p:spPr>
            <a:xfrm>
              <a:off x="3238635" y="1855433"/>
              <a:ext cx="0" cy="236184"/>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1" name="CaixaDeTexto 60"/>
            <p:cNvSpPr txBox="1"/>
            <p:nvPr/>
          </p:nvSpPr>
          <p:spPr>
            <a:xfrm>
              <a:off x="2627490" y="1114775"/>
              <a:ext cx="701167" cy="307777"/>
            </a:xfrm>
            <a:prstGeom prst="rect">
              <a:avLst/>
            </a:prstGeom>
            <a:noFill/>
          </p:spPr>
          <p:txBody>
            <a:bodyPr wrap="square" rtlCol="0">
              <a:spAutoFit/>
            </a:bodyPr>
            <a:lstStyle/>
            <a:p>
              <a:r>
                <a:rPr lang="pt-BR" sz="1400" dirty="0" smtClean="0"/>
                <a:t>App1</a:t>
              </a:r>
              <a:endParaRPr lang="pt-BR" sz="1400" dirty="0"/>
            </a:p>
          </p:txBody>
        </p:sp>
        <p:cxnSp>
          <p:nvCxnSpPr>
            <p:cNvPr id="62" name="Conector angulado 61"/>
            <p:cNvCxnSpPr>
              <a:stCxn id="58" idx="2"/>
              <a:endCxn id="43" idx="1"/>
            </p:cNvCxnSpPr>
            <p:nvPr/>
          </p:nvCxnSpPr>
          <p:spPr>
            <a:xfrm rot="10800000" flipV="1">
              <a:off x="2609650" y="2277400"/>
              <a:ext cx="110452" cy="1525142"/>
            </a:xfrm>
            <a:prstGeom prst="bentConnector3">
              <a:avLst>
                <a:gd name="adj1" fmla="val 45357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Conector angulado 62"/>
            <p:cNvCxnSpPr>
              <a:endCxn id="53" idx="0"/>
            </p:cNvCxnSpPr>
            <p:nvPr/>
          </p:nvCxnSpPr>
          <p:spPr>
            <a:xfrm>
              <a:off x="3767005" y="2303552"/>
              <a:ext cx="3651257" cy="1062691"/>
            </a:xfrm>
            <a:prstGeom prst="bent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4" name="Retângulo com Canto Diagonal Aparado 63"/>
            <p:cNvSpPr/>
            <p:nvPr/>
          </p:nvSpPr>
          <p:spPr>
            <a:xfrm>
              <a:off x="3864874" y="1255773"/>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ConfigMap</a:t>
              </a:r>
              <a:endParaRPr lang="pt-BR" sz="1200" dirty="0">
                <a:solidFill>
                  <a:schemeClr val="tx1"/>
                </a:solidFill>
              </a:endParaRPr>
            </a:p>
          </p:txBody>
        </p:sp>
        <p:sp>
          <p:nvSpPr>
            <p:cNvPr id="65" name="Retângulo 64"/>
            <p:cNvSpPr/>
            <p:nvPr/>
          </p:nvSpPr>
          <p:spPr>
            <a:xfrm>
              <a:off x="2449000"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66" name="Retângulo 65"/>
            <p:cNvSpPr/>
            <p:nvPr/>
          </p:nvSpPr>
          <p:spPr>
            <a:xfrm>
              <a:off x="6697472"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67" name="Retângulo 66"/>
            <p:cNvSpPr/>
            <p:nvPr/>
          </p:nvSpPr>
          <p:spPr>
            <a:xfrm>
              <a:off x="733713" y="896718"/>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App2</a:t>
              </a:r>
              <a:endParaRPr lang="pt-BR" sz="1400" dirty="0">
                <a:solidFill>
                  <a:schemeClr val="tx1"/>
                </a:solidFill>
              </a:endParaRPr>
            </a:p>
          </p:txBody>
        </p:sp>
        <p:sp>
          <p:nvSpPr>
            <p:cNvPr id="68" name="Retângulo 67"/>
            <p:cNvSpPr/>
            <p:nvPr/>
          </p:nvSpPr>
          <p:spPr>
            <a:xfrm>
              <a:off x="733713" y="1605904"/>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App3</a:t>
              </a:r>
              <a:endParaRPr lang="pt-BR" sz="1400" dirty="0">
                <a:solidFill>
                  <a:schemeClr val="tx1"/>
                </a:solidFill>
              </a:endParaRPr>
            </a:p>
          </p:txBody>
        </p:sp>
        <p:cxnSp>
          <p:nvCxnSpPr>
            <p:cNvPr id="69" name="Conector reto 68"/>
            <p:cNvCxnSpPr/>
            <p:nvPr/>
          </p:nvCxnSpPr>
          <p:spPr>
            <a:xfrm>
              <a:off x="3236935" y="5451926"/>
              <a:ext cx="0" cy="17697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0" name="Conector reto 69"/>
            <p:cNvCxnSpPr/>
            <p:nvPr/>
          </p:nvCxnSpPr>
          <p:spPr>
            <a:xfrm>
              <a:off x="7503540" y="5451926"/>
              <a:ext cx="0" cy="188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71" name="Conector reto 70"/>
            <p:cNvCxnSpPr/>
            <p:nvPr/>
          </p:nvCxnSpPr>
          <p:spPr>
            <a:xfrm>
              <a:off x="1289485" y="2286226"/>
              <a:ext cx="0" cy="176978"/>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716094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73" name="Retângulo 72"/>
          <p:cNvSpPr/>
          <p:nvPr/>
        </p:nvSpPr>
        <p:spPr>
          <a:xfrm>
            <a:off x="4109396" y="858774"/>
            <a:ext cx="8966627" cy="28090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4" name="Retângulo 73"/>
          <p:cNvSpPr/>
          <p:nvPr/>
        </p:nvSpPr>
        <p:spPr>
          <a:xfrm>
            <a:off x="6475455" y="1644720"/>
            <a:ext cx="2821757" cy="1748777"/>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tângulo 74"/>
          <p:cNvSpPr/>
          <p:nvPr/>
        </p:nvSpPr>
        <p:spPr>
          <a:xfrm>
            <a:off x="6336325" y="3829977"/>
            <a:ext cx="1853956" cy="35213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tângulo 75"/>
          <p:cNvSpPr/>
          <p:nvPr/>
        </p:nvSpPr>
        <p:spPr>
          <a:xfrm>
            <a:off x="6521072" y="4233909"/>
            <a:ext cx="1475272" cy="100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7" name="Retângulo com Canto Diagonal Aparado 76"/>
          <p:cNvSpPr/>
          <p:nvPr/>
        </p:nvSpPr>
        <p:spPr>
          <a:xfrm>
            <a:off x="6633099" y="4558210"/>
            <a:ext cx="1218703" cy="57585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78" name="CaixaDeTexto 77"/>
          <p:cNvSpPr txBox="1"/>
          <p:nvPr/>
        </p:nvSpPr>
        <p:spPr>
          <a:xfrm>
            <a:off x="6577087" y="4233909"/>
            <a:ext cx="1176294" cy="318549"/>
          </a:xfrm>
          <a:prstGeom prst="rect">
            <a:avLst/>
          </a:prstGeom>
          <a:noFill/>
        </p:spPr>
        <p:txBody>
          <a:bodyPr wrap="square" rtlCol="0">
            <a:spAutoFit/>
          </a:bodyPr>
          <a:lstStyle/>
          <a:p>
            <a:r>
              <a:rPr lang="pt-BR" sz="1200" dirty="0" smtClean="0">
                <a:solidFill>
                  <a:schemeClr val="bg1"/>
                </a:solidFill>
              </a:rPr>
              <a:t>POD</a:t>
            </a:r>
          </a:p>
        </p:txBody>
      </p:sp>
      <p:sp>
        <p:nvSpPr>
          <p:cNvPr id="79" name="CaixaDeTexto 78"/>
          <p:cNvSpPr txBox="1"/>
          <p:nvPr/>
        </p:nvSpPr>
        <p:spPr>
          <a:xfrm>
            <a:off x="6425642" y="3829976"/>
            <a:ext cx="665856" cy="353944"/>
          </a:xfrm>
          <a:prstGeom prst="rect">
            <a:avLst/>
          </a:prstGeom>
          <a:noFill/>
        </p:spPr>
        <p:txBody>
          <a:bodyPr wrap="none" rtlCol="0">
            <a:spAutoFit/>
          </a:bodyPr>
          <a:lstStyle/>
          <a:p>
            <a:r>
              <a:rPr lang="pt-BR" sz="1400" dirty="0" smtClean="0"/>
              <a:t>Node</a:t>
            </a:r>
          </a:p>
        </p:txBody>
      </p:sp>
      <p:sp>
        <p:nvSpPr>
          <p:cNvPr id="80" name="Elipse 79"/>
          <p:cNvSpPr/>
          <p:nvPr/>
        </p:nvSpPr>
        <p:spPr>
          <a:xfrm>
            <a:off x="9060337" y="4088970"/>
            <a:ext cx="1241501" cy="1241501"/>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ClusterIP</a:t>
            </a:r>
            <a:endParaRPr lang="pt-BR" sz="1000" dirty="0">
              <a:solidFill>
                <a:schemeClr val="tx1"/>
              </a:solidFill>
            </a:endParaRPr>
          </a:p>
        </p:txBody>
      </p:sp>
      <p:cxnSp>
        <p:nvCxnSpPr>
          <p:cNvPr id="81" name="Conector de seta reta 80"/>
          <p:cNvCxnSpPr>
            <a:stCxn id="80" idx="2"/>
          </p:cNvCxnSpPr>
          <p:nvPr/>
        </p:nvCxnSpPr>
        <p:spPr>
          <a:xfrm flipH="1" flipV="1">
            <a:off x="8010196" y="4709324"/>
            <a:ext cx="1050141" cy="396"/>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2" name="Retângulo 81"/>
          <p:cNvSpPr/>
          <p:nvPr/>
        </p:nvSpPr>
        <p:spPr>
          <a:xfrm>
            <a:off x="6521301" y="5466273"/>
            <a:ext cx="1475272" cy="100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3" name="Retângulo com Canto Diagonal Aparado 82"/>
          <p:cNvSpPr/>
          <p:nvPr/>
        </p:nvSpPr>
        <p:spPr>
          <a:xfrm>
            <a:off x="6633327" y="5790574"/>
            <a:ext cx="1218703" cy="57585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NGINX</a:t>
            </a:r>
            <a:endParaRPr lang="pt-BR" sz="1400" dirty="0">
              <a:solidFill>
                <a:schemeClr val="tx1"/>
              </a:solidFill>
            </a:endParaRPr>
          </a:p>
        </p:txBody>
      </p:sp>
      <p:sp>
        <p:nvSpPr>
          <p:cNvPr id="84" name="CaixaDeTexto 83"/>
          <p:cNvSpPr txBox="1"/>
          <p:nvPr/>
        </p:nvSpPr>
        <p:spPr>
          <a:xfrm>
            <a:off x="6577316" y="5466273"/>
            <a:ext cx="1176294" cy="318549"/>
          </a:xfrm>
          <a:prstGeom prst="rect">
            <a:avLst/>
          </a:prstGeom>
          <a:noFill/>
        </p:spPr>
        <p:txBody>
          <a:bodyPr wrap="square" rtlCol="0">
            <a:spAutoFit/>
          </a:bodyPr>
          <a:lstStyle/>
          <a:p>
            <a:r>
              <a:rPr lang="pt-BR" sz="1200" dirty="0" smtClean="0">
                <a:solidFill>
                  <a:schemeClr val="bg1"/>
                </a:solidFill>
              </a:rPr>
              <a:t>POD</a:t>
            </a:r>
          </a:p>
        </p:txBody>
      </p:sp>
      <p:sp>
        <p:nvSpPr>
          <p:cNvPr id="85" name="Retângulo 84"/>
          <p:cNvSpPr/>
          <p:nvPr/>
        </p:nvSpPr>
        <p:spPr>
          <a:xfrm>
            <a:off x="11222068" y="3829975"/>
            <a:ext cx="1853956" cy="352136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6" name="Retângulo 85"/>
          <p:cNvSpPr/>
          <p:nvPr/>
        </p:nvSpPr>
        <p:spPr>
          <a:xfrm>
            <a:off x="11406815" y="4233908"/>
            <a:ext cx="1475272" cy="100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tângulo com Canto Diagonal Aparado 86"/>
          <p:cNvSpPr/>
          <p:nvPr/>
        </p:nvSpPr>
        <p:spPr>
          <a:xfrm>
            <a:off x="11518841" y="4558209"/>
            <a:ext cx="1218703" cy="57585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88" name="CaixaDeTexto 87"/>
          <p:cNvSpPr txBox="1"/>
          <p:nvPr/>
        </p:nvSpPr>
        <p:spPr>
          <a:xfrm>
            <a:off x="11462829" y="4233908"/>
            <a:ext cx="1176294" cy="318549"/>
          </a:xfrm>
          <a:prstGeom prst="rect">
            <a:avLst/>
          </a:prstGeom>
          <a:noFill/>
        </p:spPr>
        <p:txBody>
          <a:bodyPr wrap="square" rtlCol="0">
            <a:spAutoFit/>
          </a:bodyPr>
          <a:lstStyle/>
          <a:p>
            <a:r>
              <a:rPr lang="pt-BR" sz="1200" dirty="0" smtClean="0">
                <a:solidFill>
                  <a:schemeClr val="bg1"/>
                </a:solidFill>
              </a:rPr>
              <a:t>POD</a:t>
            </a:r>
          </a:p>
        </p:txBody>
      </p:sp>
      <p:sp>
        <p:nvSpPr>
          <p:cNvPr id="89" name="CaixaDeTexto 88"/>
          <p:cNvSpPr txBox="1"/>
          <p:nvPr/>
        </p:nvSpPr>
        <p:spPr>
          <a:xfrm>
            <a:off x="11311385" y="3829975"/>
            <a:ext cx="665856" cy="353944"/>
          </a:xfrm>
          <a:prstGeom prst="rect">
            <a:avLst/>
          </a:prstGeom>
          <a:noFill/>
        </p:spPr>
        <p:txBody>
          <a:bodyPr wrap="none" rtlCol="0">
            <a:spAutoFit/>
          </a:bodyPr>
          <a:lstStyle/>
          <a:p>
            <a:r>
              <a:rPr lang="pt-BR" sz="1400" dirty="0" smtClean="0"/>
              <a:t>Node</a:t>
            </a:r>
          </a:p>
        </p:txBody>
      </p:sp>
      <p:sp>
        <p:nvSpPr>
          <p:cNvPr id="90" name="Retângulo 89"/>
          <p:cNvSpPr/>
          <p:nvPr/>
        </p:nvSpPr>
        <p:spPr>
          <a:xfrm>
            <a:off x="11407044" y="5466272"/>
            <a:ext cx="1475272" cy="1003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Retângulo com Canto Diagonal Aparado 90"/>
          <p:cNvSpPr/>
          <p:nvPr/>
        </p:nvSpPr>
        <p:spPr>
          <a:xfrm>
            <a:off x="11519070" y="5790573"/>
            <a:ext cx="1218703" cy="57585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App2</a:t>
            </a:r>
            <a:endParaRPr lang="pt-BR" sz="1400" dirty="0">
              <a:solidFill>
                <a:schemeClr val="tx1"/>
              </a:solidFill>
            </a:endParaRPr>
          </a:p>
        </p:txBody>
      </p:sp>
      <p:sp>
        <p:nvSpPr>
          <p:cNvPr id="92" name="CaixaDeTexto 91"/>
          <p:cNvSpPr txBox="1"/>
          <p:nvPr/>
        </p:nvSpPr>
        <p:spPr>
          <a:xfrm>
            <a:off x="11463058" y="5466272"/>
            <a:ext cx="1176294" cy="318549"/>
          </a:xfrm>
          <a:prstGeom prst="rect">
            <a:avLst/>
          </a:prstGeom>
          <a:noFill/>
        </p:spPr>
        <p:txBody>
          <a:bodyPr wrap="square" rtlCol="0">
            <a:spAutoFit/>
          </a:bodyPr>
          <a:lstStyle/>
          <a:p>
            <a:r>
              <a:rPr lang="pt-BR" sz="1200" dirty="0" smtClean="0">
                <a:solidFill>
                  <a:schemeClr val="bg1"/>
                </a:solidFill>
              </a:rPr>
              <a:t>POD</a:t>
            </a:r>
          </a:p>
        </p:txBody>
      </p:sp>
      <p:cxnSp>
        <p:nvCxnSpPr>
          <p:cNvPr id="93" name="Conector de seta reta 92"/>
          <p:cNvCxnSpPr>
            <a:stCxn id="80" idx="6"/>
          </p:cNvCxnSpPr>
          <p:nvPr/>
        </p:nvCxnSpPr>
        <p:spPr>
          <a:xfrm>
            <a:off x="10301838" y="4709720"/>
            <a:ext cx="1094048"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4" name="Retângulo de cantos arredondados 93"/>
          <p:cNvSpPr/>
          <p:nvPr/>
        </p:nvSpPr>
        <p:spPr>
          <a:xfrm>
            <a:off x="9151868" y="1002733"/>
            <a:ext cx="1027408" cy="542600"/>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t>DNS</a:t>
            </a:r>
            <a:endParaRPr lang="pt-BR" sz="1100" dirty="0"/>
          </a:p>
        </p:txBody>
      </p:sp>
      <p:cxnSp>
        <p:nvCxnSpPr>
          <p:cNvPr id="95" name="Conector de seta reta 94"/>
          <p:cNvCxnSpPr>
            <a:stCxn id="80" idx="0"/>
            <a:endCxn id="94" idx="2"/>
          </p:cNvCxnSpPr>
          <p:nvPr/>
        </p:nvCxnSpPr>
        <p:spPr>
          <a:xfrm flipH="1" flipV="1">
            <a:off x="9665571" y="1545333"/>
            <a:ext cx="15516" cy="2543637"/>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96" name="Retângulo com Canto Diagonal Aparado 95"/>
          <p:cNvSpPr/>
          <p:nvPr/>
        </p:nvSpPr>
        <p:spPr>
          <a:xfrm>
            <a:off x="6648092" y="2768088"/>
            <a:ext cx="1192626" cy="427301"/>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ReplicaSet</a:t>
            </a:r>
            <a:endParaRPr lang="pt-BR" sz="1200" dirty="0">
              <a:solidFill>
                <a:schemeClr val="tx1"/>
              </a:solidFill>
            </a:endParaRPr>
          </a:p>
        </p:txBody>
      </p:sp>
      <p:sp>
        <p:nvSpPr>
          <p:cNvPr id="97" name="Retângulo com Canto Diagonal Aparado 96"/>
          <p:cNvSpPr/>
          <p:nvPr/>
        </p:nvSpPr>
        <p:spPr>
          <a:xfrm>
            <a:off x="6621151" y="2034258"/>
            <a:ext cx="1192626" cy="427301"/>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Deployment</a:t>
            </a:r>
            <a:endParaRPr lang="pt-BR" sz="1200" dirty="0">
              <a:solidFill>
                <a:schemeClr val="tx1"/>
              </a:solidFill>
            </a:endParaRPr>
          </a:p>
        </p:txBody>
      </p:sp>
      <p:sp>
        <p:nvSpPr>
          <p:cNvPr id="98" name="CaixaDeTexto 97"/>
          <p:cNvSpPr txBox="1"/>
          <p:nvPr/>
        </p:nvSpPr>
        <p:spPr>
          <a:xfrm>
            <a:off x="4192205" y="896109"/>
            <a:ext cx="810678" cy="353944"/>
          </a:xfrm>
          <a:prstGeom prst="rect">
            <a:avLst/>
          </a:prstGeom>
          <a:noFill/>
        </p:spPr>
        <p:txBody>
          <a:bodyPr wrap="none" rtlCol="0">
            <a:spAutoFit/>
          </a:bodyPr>
          <a:lstStyle/>
          <a:p>
            <a:r>
              <a:rPr lang="pt-BR" sz="1400" dirty="0" smtClean="0"/>
              <a:t>Master</a:t>
            </a:r>
          </a:p>
        </p:txBody>
      </p:sp>
      <p:cxnSp>
        <p:nvCxnSpPr>
          <p:cNvPr id="99" name="Conector de seta reta 98"/>
          <p:cNvCxnSpPr>
            <a:endCxn id="96" idx="3"/>
          </p:cNvCxnSpPr>
          <p:nvPr/>
        </p:nvCxnSpPr>
        <p:spPr>
          <a:xfrm>
            <a:off x="7244405" y="2496476"/>
            <a:ext cx="0" cy="271612"/>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0" name="CaixaDeTexto 99"/>
          <p:cNvSpPr txBox="1"/>
          <p:nvPr/>
        </p:nvSpPr>
        <p:spPr>
          <a:xfrm>
            <a:off x="6541588" y="1644720"/>
            <a:ext cx="806342" cy="353944"/>
          </a:xfrm>
          <a:prstGeom prst="rect">
            <a:avLst/>
          </a:prstGeom>
          <a:noFill/>
        </p:spPr>
        <p:txBody>
          <a:bodyPr wrap="square" rtlCol="0">
            <a:spAutoFit/>
          </a:bodyPr>
          <a:lstStyle/>
          <a:p>
            <a:r>
              <a:rPr lang="pt-BR" sz="1400" dirty="0" smtClean="0"/>
              <a:t>App1</a:t>
            </a:r>
            <a:endParaRPr lang="pt-BR" sz="1400" dirty="0"/>
          </a:p>
        </p:txBody>
      </p:sp>
      <p:cxnSp>
        <p:nvCxnSpPr>
          <p:cNvPr id="101" name="Conector angulado 100"/>
          <p:cNvCxnSpPr>
            <a:stCxn id="96" idx="2"/>
            <a:endCxn id="76" idx="1"/>
          </p:cNvCxnSpPr>
          <p:nvPr/>
        </p:nvCxnSpPr>
        <p:spPr>
          <a:xfrm rot="10800000" flipV="1">
            <a:off x="6521072" y="2981738"/>
            <a:ext cx="127020" cy="1753913"/>
          </a:xfrm>
          <a:prstGeom prst="bentConnector3">
            <a:avLst>
              <a:gd name="adj1" fmla="val 45357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2" name="Conector angulado 101"/>
          <p:cNvCxnSpPr>
            <a:endCxn id="88" idx="0"/>
          </p:cNvCxnSpPr>
          <p:nvPr/>
        </p:nvCxnSpPr>
        <p:spPr>
          <a:xfrm>
            <a:off x="7852031" y="3011813"/>
            <a:ext cx="4198946" cy="1222095"/>
          </a:xfrm>
          <a:prstGeom prst="bent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3" name="Conector angulado 102"/>
          <p:cNvCxnSpPr>
            <a:stCxn id="91" idx="2"/>
            <a:endCxn id="80" idx="4"/>
          </p:cNvCxnSpPr>
          <p:nvPr/>
        </p:nvCxnSpPr>
        <p:spPr>
          <a:xfrm rot="10800000">
            <a:off x="9681087" y="5330472"/>
            <a:ext cx="1837983" cy="748030"/>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4" name="CaixaDeTexto 103"/>
          <p:cNvSpPr txBox="1"/>
          <p:nvPr/>
        </p:nvSpPr>
        <p:spPr>
          <a:xfrm>
            <a:off x="9523058" y="6078503"/>
            <a:ext cx="1051210" cy="318549"/>
          </a:xfrm>
          <a:prstGeom prst="rect">
            <a:avLst/>
          </a:prstGeom>
          <a:noFill/>
        </p:spPr>
        <p:txBody>
          <a:bodyPr wrap="none" rtlCol="0">
            <a:spAutoFit/>
          </a:bodyPr>
          <a:lstStyle/>
          <a:p>
            <a:r>
              <a:rPr lang="pt-BR" sz="1200" dirty="0" smtClean="0">
                <a:solidFill>
                  <a:schemeClr val="accent6">
                    <a:lumMod val="75000"/>
                  </a:schemeClr>
                </a:solidFill>
              </a:rPr>
              <a:t>http://app1</a:t>
            </a:r>
            <a:endParaRPr lang="pt-BR" sz="1200" dirty="0">
              <a:solidFill>
                <a:schemeClr val="accent6">
                  <a:lumMod val="75000"/>
                </a:schemeClr>
              </a:solidFill>
            </a:endParaRPr>
          </a:p>
        </p:txBody>
      </p:sp>
      <p:sp>
        <p:nvSpPr>
          <p:cNvPr id="105" name="Retângulo com Canto Diagonal Aparado 104"/>
          <p:cNvSpPr/>
          <p:nvPr/>
        </p:nvSpPr>
        <p:spPr>
          <a:xfrm>
            <a:off x="7964580" y="1806867"/>
            <a:ext cx="1192626" cy="427301"/>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ConfigMap</a:t>
            </a:r>
            <a:endParaRPr lang="pt-BR" sz="1200" dirty="0">
              <a:solidFill>
                <a:schemeClr val="tx1"/>
              </a:solidFill>
            </a:endParaRPr>
          </a:p>
        </p:txBody>
      </p:sp>
      <p:cxnSp>
        <p:nvCxnSpPr>
          <p:cNvPr id="106" name="Conector angulado 105"/>
          <p:cNvCxnSpPr>
            <a:stCxn id="83" idx="0"/>
            <a:endCxn id="80" idx="4"/>
          </p:cNvCxnSpPr>
          <p:nvPr/>
        </p:nvCxnSpPr>
        <p:spPr>
          <a:xfrm flipV="1">
            <a:off x="7852031" y="5330470"/>
            <a:ext cx="1829057" cy="748031"/>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7" name="Retângulo 106"/>
          <p:cNvSpPr/>
          <p:nvPr/>
        </p:nvSpPr>
        <p:spPr>
          <a:xfrm>
            <a:off x="6336325" y="6963680"/>
            <a:ext cx="1853956" cy="3876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08" name="Retângulo 107"/>
          <p:cNvSpPr/>
          <p:nvPr/>
        </p:nvSpPr>
        <p:spPr>
          <a:xfrm>
            <a:off x="11222068" y="6963680"/>
            <a:ext cx="1853956" cy="3876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09" name="Retângulo 108"/>
          <p:cNvSpPr/>
          <p:nvPr/>
        </p:nvSpPr>
        <p:spPr>
          <a:xfrm rot="16200000">
            <a:off x="11477777" y="2069482"/>
            <a:ext cx="2809077" cy="38766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10" name="Retângulo 109"/>
          <p:cNvSpPr/>
          <p:nvPr/>
        </p:nvSpPr>
        <p:spPr>
          <a:xfrm>
            <a:off x="4363745" y="1393954"/>
            <a:ext cx="1278276" cy="640304"/>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App2</a:t>
            </a:r>
            <a:endParaRPr lang="pt-BR" sz="1400" dirty="0">
              <a:solidFill>
                <a:schemeClr val="tx1"/>
              </a:solidFill>
            </a:endParaRPr>
          </a:p>
        </p:txBody>
      </p:sp>
      <p:sp>
        <p:nvSpPr>
          <p:cNvPr id="111" name="Retângulo 110"/>
          <p:cNvSpPr/>
          <p:nvPr/>
        </p:nvSpPr>
        <p:spPr>
          <a:xfrm>
            <a:off x="4363745" y="2209518"/>
            <a:ext cx="1278276" cy="640304"/>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App3</a:t>
            </a:r>
            <a:endParaRPr lang="pt-BR" sz="1400" dirty="0">
              <a:solidFill>
                <a:schemeClr val="tx1"/>
              </a:solidFill>
            </a:endParaRPr>
          </a:p>
        </p:txBody>
      </p:sp>
      <p:cxnSp>
        <p:nvCxnSpPr>
          <p:cNvPr id="112" name="Conector reto 111"/>
          <p:cNvCxnSpPr/>
          <p:nvPr/>
        </p:nvCxnSpPr>
        <p:spPr>
          <a:xfrm>
            <a:off x="7242450" y="6632443"/>
            <a:ext cx="0" cy="203525"/>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3" name="Conector reto 112"/>
          <p:cNvCxnSpPr/>
          <p:nvPr/>
        </p:nvCxnSpPr>
        <p:spPr>
          <a:xfrm>
            <a:off x="12149046" y="6632443"/>
            <a:ext cx="0" cy="217181"/>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14" name="Conector reto 113"/>
          <p:cNvCxnSpPr/>
          <p:nvPr/>
        </p:nvCxnSpPr>
        <p:spPr>
          <a:xfrm>
            <a:off x="5002883" y="2991888"/>
            <a:ext cx="0" cy="203525"/>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15" name="Retângulo de cantos arredondados 114"/>
          <p:cNvSpPr/>
          <p:nvPr/>
        </p:nvSpPr>
        <p:spPr>
          <a:xfrm>
            <a:off x="11451075" y="1002733"/>
            <a:ext cx="1027408" cy="542600"/>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t>Kubeproxy</a:t>
            </a:r>
            <a:endParaRPr lang="pt-BR" sz="1100" dirty="0"/>
          </a:p>
        </p:txBody>
      </p:sp>
    </p:spTree>
    <p:extLst>
      <p:ext uri="{BB962C8B-B14F-4D97-AF65-F5344CB8AC3E}">
        <p14:creationId xmlns:p14="http://schemas.microsoft.com/office/powerpoint/2010/main" val="9451837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58" name="Grupo 57"/>
          <p:cNvGrpSpPr>
            <a:grpSpLocks noChangeAspect="1"/>
          </p:cNvGrpSpPr>
          <p:nvPr/>
        </p:nvGrpSpPr>
        <p:grpSpPr>
          <a:xfrm>
            <a:off x="4109395" y="858774"/>
            <a:ext cx="9827616" cy="7068045"/>
            <a:chOff x="512540" y="431344"/>
            <a:chExt cx="8545753" cy="6146126"/>
          </a:xfrm>
        </p:grpSpPr>
        <p:sp>
          <p:nvSpPr>
            <p:cNvPr id="59" name="Retângulo 58"/>
            <p:cNvSpPr/>
            <p:nvPr/>
          </p:nvSpPr>
          <p:spPr>
            <a:xfrm>
              <a:off x="512540" y="431344"/>
              <a:ext cx="7797067" cy="2442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0" name="Retângulo 59"/>
            <p:cNvSpPr/>
            <p:nvPr/>
          </p:nvSpPr>
          <p:spPr>
            <a:xfrm>
              <a:off x="2569983" y="1114775"/>
              <a:ext cx="2453702" cy="1520676"/>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1" name="Retângulo 60"/>
            <p:cNvSpPr/>
            <p:nvPr/>
          </p:nvSpPr>
          <p:spPr>
            <a:xfrm>
              <a:off x="2449000" y="3014999"/>
              <a:ext cx="1612136" cy="3062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Retângulo 61"/>
            <p:cNvSpPr/>
            <p:nvPr/>
          </p:nvSpPr>
          <p:spPr>
            <a:xfrm>
              <a:off x="2609650" y="336624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3" name="Retângulo com Canto Diagonal Aparado 62"/>
            <p:cNvSpPr/>
            <p:nvPr/>
          </p:nvSpPr>
          <p:spPr>
            <a:xfrm>
              <a:off x="2707064" y="364824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64" name="CaixaDeTexto 63"/>
            <p:cNvSpPr txBox="1"/>
            <p:nvPr/>
          </p:nvSpPr>
          <p:spPr>
            <a:xfrm>
              <a:off x="2658358" y="3366244"/>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65" name="CaixaDeTexto 64"/>
            <p:cNvSpPr txBox="1"/>
            <p:nvPr/>
          </p:nvSpPr>
          <p:spPr>
            <a:xfrm>
              <a:off x="2526667" y="3014998"/>
              <a:ext cx="579005" cy="307777"/>
            </a:xfrm>
            <a:prstGeom prst="rect">
              <a:avLst/>
            </a:prstGeom>
            <a:noFill/>
          </p:spPr>
          <p:txBody>
            <a:bodyPr wrap="none" rtlCol="0">
              <a:spAutoFit/>
            </a:bodyPr>
            <a:lstStyle/>
            <a:p>
              <a:r>
                <a:rPr lang="pt-BR" sz="1400" dirty="0" smtClean="0"/>
                <a:t>Node</a:t>
              </a:r>
            </a:p>
          </p:txBody>
        </p:sp>
        <p:sp>
          <p:nvSpPr>
            <p:cNvPr id="66" name="Elipse 65"/>
            <p:cNvSpPr/>
            <p:nvPr/>
          </p:nvSpPr>
          <p:spPr>
            <a:xfrm>
              <a:off x="4817706" y="3240210"/>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ClusterIP</a:t>
              </a:r>
              <a:endParaRPr lang="pt-BR" sz="1000" dirty="0">
                <a:solidFill>
                  <a:schemeClr val="tx1"/>
                </a:solidFill>
              </a:endParaRPr>
            </a:p>
          </p:txBody>
        </p:sp>
        <p:cxnSp>
          <p:nvCxnSpPr>
            <p:cNvPr id="67" name="Conector de seta reta 66"/>
            <p:cNvCxnSpPr>
              <a:stCxn id="66" idx="2"/>
            </p:cNvCxnSpPr>
            <p:nvPr/>
          </p:nvCxnSpPr>
          <p:spPr>
            <a:xfrm flipH="1" flipV="1">
              <a:off x="3904540" y="3779649"/>
              <a:ext cx="913166" cy="344"/>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8" name="Retângulo 67"/>
            <p:cNvSpPr/>
            <p:nvPr/>
          </p:nvSpPr>
          <p:spPr>
            <a:xfrm>
              <a:off x="2609849" y="4437865"/>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9" name="Retângulo com Canto Diagonal Aparado 68"/>
            <p:cNvSpPr/>
            <p:nvPr/>
          </p:nvSpPr>
          <p:spPr>
            <a:xfrm>
              <a:off x="2707263" y="4719866"/>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NGINX</a:t>
              </a:r>
              <a:endParaRPr lang="pt-BR" sz="1400" dirty="0">
                <a:solidFill>
                  <a:schemeClr val="tx1"/>
                </a:solidFill>
              </a:endParaRPr>
            </a:p>
          </p:txBody>
        </p:sp>
        <p:sp>
          <p:nvSpPr>
            <p:cNvPr id="70" name="CaixaDeTexto 69"/>
            <p:cNvSpPr txBox="1"/>
            <p:nvPr/>
          </p:nvSpPr>
          <p:spPr>
            <a:xfrm>
              <a:off x="2658557" y="4437865"/>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71" name="Retângulo 70"/>
            <p:cNvSpPr/>
            <p:nvPr/>
          </p:nvSpPr>
          <p:spPr>
            <a:xfrm>
              <a:off x="6697472" y="3014997"/>
              <a:ext cx="1612136" cy="30620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Retângulo 115"/>
            <p:cNvSpPr/>
            <p:nvPr/>
          </p:nvSpPr>
          <p:spPr>
            <a:xfrm>
              <a:off x="6858122" y="3366243"/>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Retângulo com Canto Diagonal Aparado 116"/>
            <p:cNvSpPr/>
            <p:nvPr/>
          </p:nvSpPr>
          <p:spPr>
            <a:xfrm>
              <a:off x="6955536" y="364824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118" name="CaixaDeTexto 117"/>
            <p:cNvSpPr txBox="1"/>
            <p:nvPr/>
          </p:nvSpPr>
          <p:spPr>
            <a:xfrm>
              <a:off x="6906830" y="3366243"/>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119" name="CaixaDeTexto 118"/>
            <p:cNvSpPr txBox="1"/>
            <p:nvPr/>
          </p:nvSpPr>
          <p:spPr>
            <a:xfrm>
              <a:off x="6775139" y="3014997"/>
              <a:ext cx="579005" cy="307777"/>
            </a:xfrm>
            <a:prstGeom prst="rect">
              <a:avLst/>
            </a:prstGeom>
            <a:noFill/>
          </p:spPr>
          <p:txBody>
            <a:bodyPr wrap="none" rtlCol="0">
              <a:spAutoFit/>
            </a:bodyPr>
            <a:lstStyle/>
            <a:p>
              <a:r>
                <a:rPr lang="pt-BR" sz="1400" dirty="0" smtClean="0"/>
                <a:t>Node</a:t>
              </a:r>
            </a:p>
          </p:txBody>
        </p:sp>
        <p:sp>
          <p:nvSpPr>
            <p:cNvPr id="120" name="Retângulo 119"/>
            <p:cNvSpPr/>
            <p:nvPr/>
          </p:nvSpPr>
          <p:spPr>
            <a:xfrm>
              <a:off x="6858321" y="443786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1" name="Retângulo com Canto Diagonal Aparado 120"/>
            <p:cNvSpPr/>
            <p:nvPr/>
          </p:nvSpPr>
          <p:spPr>
            <a:xfrm>
              <a:off x="6955735" y="471986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App2</a:t>
              </a:r>
              <a:endParaRPr lang="pt-BR" sz="1400" dirty="0">
                <a:solidFill>
                  <a:schemeClr val="tx1"/>
                </a:solidFill>
              </a:endParaRPr>
            </a:p>
          </p:txBody>
        </p:sp>
        <p:sp>
          <p:nvSpPr>
            <p:cNvPr id="122" name="CaixaDeTexto 121"/>
            <p:cNvSpPr txBox="1"/>
            <p:nvPr/>
          </p:nvSpPr>
          <p:spPr>
            <a:xfrm>
              <a:off x="6907029" y="4437864"/>
              <a:ext cx="1022864" cy="276999"/>
            </a:xfrm>
            <a:prstGeom prst="rect">
              <a:avLst/>
            </a:prstGeom>
            <a:noFill/>
          </p:spPr>
          <p:txBody>
            <a:bodyPr wrap="square" rtlCol="0">
              <a:spAutoFit/>
            </a:bodyPr>
            <a:lstStyle/>
            <a:p>
              <a:r>
                <a:rPr lang="pt-BR" sz="1200" dirty="0" smtClean="0">
                  <a:solidFill>
                    <a:schemeClr val="bg1"/>
                  </a:solidFill>
                </a:rPr>
                <a:t>POD</a:t>
              </a:r>
            </a:p>
          </p:txBody>
        </p:sp>
        <p:cxnSp>
          <p:nvCxnSpPr>
            <p:cNvPr id="123" name="Conector de seta reta 122"/>
            <p:cNvCxnSpPr>
              <a:stCxn id="66" idx="6"/>
            </p:cNvCxnSpPr>
            <p:nvPr/>
          </p:nvCxnSpPr>
          <p:spPr>
            <a:xfrm>
              <a:off x="5897272" y="3779993"/>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4" name="Retângulo de cantos arredondados 123"/>
            <p:cNvSpPr/>
            <p:nvPr/>
          </p:nvSpPr>
          <p:spPr>
            <a:xfrm>
              <a:off x="4897298"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t>DNS</a:t>
              </a:r>
              <a:endParaRPr lang="pt-BR" sz="1100" dirty="0"/>
            </a:p>
          </p:txBody>
        </p:sp>
        <p:cxnSp>
          <p:nvCxnSpPr>
            <p:cNvPr id="125" name="Conector de seta reta 124"/>
            <p:cNvCxnSpPr>
              <a:stCxn id="66" idx="0"/>
              <a:endCxn id="124" idx="2"/>
            </p:cNvCxnSpPr>
            <p:nvPr/>
          </p:nvCxnSpPr>
          <p:spPr>
            <a:xfrm flipH="1" flipV="1">
              <a:off x="5343997" y="1028352"/>
              <a:ext cx="13492" cy="2211858"/>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126" name="Retângulo com Canto Diagonal Aparado 125"/>
            <p:cNvSpPr/>
            <p:nvPr/>
          </p:nvSpPr>
          <p:spPr>
            <a:xfrm>
              <a:off x="2720102" y="2091617"/>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ReplicaSet</a:t>
              </a:r>
              <a:endParaRPr lang="pt-BR" sz="1200" dirty="0">
                <a:solidFill>
                  <a:schemeClr val="tx1"/>
                </a:solidFill>
              </a:endParaRPr>
            </a:p>
          </p:txBody>
        </p:sp>
        <p:sp>
          <p:nvSpPr>
            <p:cNvPr id="127" name="Retângulo com Canto Diagonal Aparado 126"/>
            <p:cNvSpPr/>
            <p:nvPr/>
          </p:nvSpPr>
          <p:spPr>
            <a:xfrm>
              <a:off x="2696675" y="1453504"/>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Deployment</a:t>
              </a:r>
              <a:endParaRPr lang="pt-BR" sz="1200" dirty="0">
                <a:solidFill>
                  <a:schemeClr val="tx1"/>
                </a:solidFill>
              </a:endParaRPr>
            </a:p>
          </p:txBody>
        </p:sp>
        <p:sp>
          <p:nvSpPr>
            <p:cNvPr id="128" name="CaixaDeTexto 127"/>
            <p:cNvSpPr txBox="1"/>
            <p:nvPr/>
          </p:nvSpPr>
          <p:spPr>
            <a:xfrm>
              <a:off x="584548" y="463809"/>
              <a:ext cx="704937" cy="307777"/>
            </a:xfrm>
            <a:prstGeom prst="rect">
              <a:avLst/>
            </a:prstGeom>
            <a:noFill/>
          </p:spPr>
          <p:txBody>
            <a:bodyPr wrap="none" rtlCol="0">
              <a:spAutoFit/>
            </a:bodyPr>
            <a:lstStyle/>
            <a:p>
              <a:r>
                <a:rPr lang="pt-BR" sz="1400" dirty="0" smtClean="0"/>
                <a:t>Master</a:t>
              </a:r>
            </a:p>
          </p:txBody>
        </p:sp>
        <p:cxnSp>
          <p:nvCxnSpPr>
            <p:cNvPr id="129" name="Conector de seta reta 128"/>
            <p:cNvCxnSpPr>
              <a:endCxn id="126" idx="3"/>
            </p:cNvCxnSpPr>
            <p:nvPr/>
          </p:nvCxnSpPr>
          <p:spPr>
            <a:xfrm>
              <a:off x="3238635" y="1855433"/>
              <a:ext cx="0" cy="236184"/>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0" name="CaixaDeTexto 129"/>
            <p:cNvSpPr txBox="1"/>
            <p:nvPr/>
          </p:nvSpPr>
          <p:spPr>
            <a:xfrm>
              <a:off x="2627490" y="1114775"/>
              <a:ext cx="701167" cy="307777"/>
            </a:xfrm>
            <a:prstGeom prst="rect">
              <a:avLst/>
            </a:prstGeom>
            <a:noFill/>
          </p:spPr>
          <p:txBody>
            <a:bodyPr wrap="square" rtlCol="0">
              <a:spAutoFit/>
            </a:bodyPr>
            <a:lstStyle/>
            <a:p>
              <a:r>
                <a:rPr lang="pt-BR" sz="1400" dirty="0" smtClean="0"/>
                <a:t>App1</a:t>
              </a:r>
              <a:endParaRPr lang="pt-BR" sz="1400" dirty="0"/>
            </a:p>
          </p:txBody>
        </p:sp>
        <p:cxnSp>
          <p:nvCxnSpPr>
            <p:cNvPr id="131" name="Conector angulado 130"/>
            <p:cNvCxnSpPr>
              <a:stCxn id="126" idx="2"/>
              <a:endCxn id="62" idx="1"/>
            </p:cNvCxnSpPr>
            <p:nvPr/>
          </p:nvCxnSpPr>
          <p:spPr>
            <a:xfrm rot="10800000" flipV="1">
              <a:off x="2609650" y="2277400"/>
              <a:ext cx="110452" cy="1525142"/>
            </a:xfrm>
            <a:prstGeom prst="bentConnector3">
              <a:avLst>
                <a:gd name="adj1" fmla="val 45357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2" name="Conector angulado 131"/>
            <p:cNvCxnSpPr>
              <a:endCxn id="118" idx="0"/>
            </p:cNvCxnSpPr>
            <p:nvPr/>
          </p:nvCxnSpPr>
          <p:spPr>
            <a:xfrm>
              <a:off x="3767005" y="2303552"/>
              <a:ext cx="3651257" cy="1062691"/>
            </a:xfrm>
            <a:prstGeom prst="bent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33" name="Conector angulado 132"/>
            <p:cNvCxnSpPr>
              <a:stCxn id="121" idx="2"/>
              <a:endCxn id="66" idx="4"/>
            </p:cNvCxnSpPr>
            <p:nvPr/>
          </p:nvCxnSpPr>
          <p:spPr>
            <a:xfrm rot="10800000">
              <a:off x="5357489" y="4319777"/>
              <a:ext cx="1598246" cy="650461"/>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4" name="CaixaDeTexto 133"/>
            <p:cNvSpPr txBox="1"/>
            <p:nvPr/>
          </p:nvSpPr>
          <p:spPr>
            <a:xfrm>
              <a:off x="5220072" y="4970239"/>
              <a:ext cx="914096" cy="276999"/>
            </a:xfrm>
            <a:prstGeom prst="rect">
              <a:avLst/>
            </a:prstGeom>
            <a:noFill/>
          </p:spPr>
          <p:txBody>
            <a:bodyPr wrap="none" rtlCol="0">
              <a:spAutoFit/>
            </a:bodyPr>
            <a:lstStyle/>
            <a:p>
              <a:r>
                <a:rPr lang="pt-BR" sz="1200" dirty="0" smtClean="0">
                  <a:solidFill>
                    <a:schemeClr val="accent6">
                      <a:lumMod val="75000"/>
                    </a:schemeClr>
                  </a:solidFill>
                </a:rPr>
                <a:t>http://app1</a:t>
              </a:r>
              <a:endParaRPr lang="pt-BR" sz="1200" dirty="0">
                <a:solidFill>
                  <a:schemeClr val="accent6">
                    <a:lumMod val="75000"/>
                  </a:schemeClr>
                </a:solidFill>
              </a:endParaRPr>
            </a:p>
          </p:txBody>
        </p:sp>
        <p:grpSp>
          <p:nvGrpSpPr>
            <p:cNvPr id="135" name="Grupo 134"/>
            <p:cNvGrpSpPr/>
            <p:nvPr/>
          </p:nvGrpSpPr>
          <p:grpSpPr>
            <a:xfrm>
              <a:off x="8309607" y="2190320"/>
              <a:ext cx="473272" cy="113232"/>
              <a:chOff x="7668344" y="2369214"/>
              <a:chExt cx="473272" cy="113232"/>
            </a:xfrm>
          </p:grpSpPr>
          <p:cxnSp>
            <p:nvCxnSpPr>
              <p:cNvPr id="164" name="Conector reto 163"/>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5" name="Elipse 164"/>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36" name="Grupo 135"/>
            <p:cNvGrpSpPr/>
            <p:nvPr/>
          </p:nvGrpSpPr>
          <p:grpSpPr>
            <a:xfrm>
              <a:off x="8309607" y="5356723"/>
              <a:ext cx="473272" cy="113232"/>
              <a:chOff x="7668344" y="2369214"/>
              <a:chExt cx="473272" cy="113232"/>
            </a:xfrm>
          </p:grpSpPr>
          <p:cxnSp>
            <p:nvCxnSpPr>
              <p:cNvPr id="162" name="Conector reto 161"/>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3" name="Elipse 162"/>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37" name="Conector reto 136"/>
            <p:cNvCxnSpPr/>
            <p:nvPr/>
          </p:nvCxnSpPr>
          <p:spPr>
            <a:xfrm flipV="1">
              <a:off x="3892694" y="608034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38" name="Elipse 137"/>
            <p:cNvSpPr/>
            <p:nvPr/>
          </p:nvSpPr>
          <p:spPr>
            <a:xfrm rot="5400000">
              <a:off x="3836078" y="644038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9" name="CaixaDeTexto 138"/>
            <p:cNvSpPr txBox="1"/>
            <p:nvPr/>
          </p:nvSpPr>
          <p:spPr>
            <a:xfrm>
              <a:off x="8480891" y="2287905"/>
              <a:ext cx="577402" cy="276999"/>
            </a:xfrm>
            <a:prstGeom prst="rect">
              <a:avLst/>
            </a:prstGeom>
            <a:noFill/>
          </p:spPr>
          <p:txBody>
            <a:bodyPr wrap="none" rtlCol="0">
              <a:spAutoFit/>
            </a:bodyPr>
            <a:lstStyle/>
            <a:p>
              <a:r>
                <a:rPr lang="pt-BR" sz="1200" dirty="0" smtClean="0"/>
                <a:t>30080</a:t>
              </a:r>
              <a:endParaRPr lang="pt-BR" sz="1200" dirty="0"/>
            </a:p>
          </p:txBody>
        </p:sp>
        <p:sp>
          <p:nvSpPr>
            <p:cNvPr id="140" name="CaixaDeTexto 139"/>
            <p:cNvSpPr txBox="1"/>
            <p:nvPr/>
          </p:nvSpPr>
          <p:spPr>
            <a:xfrm>
              <a:off x="8480891" y="5091886"/>
              <a:ext cx="577402" cy="276999"/>
            </a:xfrm>
            <a:prstGeom prst="rect">
              <a:avLst/>
            </a:prstGeom>
            <a:noFill/>
          </p:spPr>
          <p:txBody>
            <a:bodyPr wrap="none" rtlCol="0">
              <a:spAutoFit/>
            </a:bodyPr>
            <a:lstStyle/>
            <a:p>
              <a:r>
                <a:rPr lang="pt-BR" sz="1200" dirty="0" smtClean="0"/>
                <a:t>30080</a:t>
              </a:r>
              <a:endParaRPr lang="pt-BR" sz="1200" dirty="0"/>
            </a:p>
          </p:txBody>
        </p:sp>
        <p:sp>
          <p:nvSpPr>
            <p:cNvPr id="141" name="CaixaDeTexto 140"/>
            <p:cNvSpPr txBox="1"/>
            <p:nvPr/>
          </p:nvSpPr>
          <p:spPr>
            <a:xfrm>
              <a:off x="3984845" y="6300471"/>
              <a:ext cx="577402" cy="276999"/>
            </a:xfrm>
            <a:prstGeom prst="rect">
              <a:avLst/>
            </a:prstGeom>
            <a:noFill/>
          </p:spPr>
          <p:txBody>
            <a:bodyPr wrap="none" rtlCol="0">
              <a:spAutoFit/>
            </a:bodyPr>
            <a:lstStyle/>
            <a:p>
              <a:r>
                <a:rPr lang="pt-BR" sz="1200" dirty="0" smtClean="0"/>
                <a:t>30080</a:t>
              </a:r>
              <a:endParaRPr lang="pt-BR" sz="1200" dirty="0"/>
            </a:p>
          </p:txBody>
        </p:sp>
        <p:sp>
          <p:nvSpPr>
            <p:cNvPr id="142" name="Retângulo com Canto Diagonal Aparado 141"/>
            <p:cNvSpPr/>
            <p:nvPr/>
          </p:nvSpPr>
          <p:spPr>
            <a:xfrm>
              <a:off x="3864874" y="1255773"/>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ConfigMap</a:t>
              </a:r>
              <a:endParaRPr lang="pt-BR" sz="1200" dirty="0">
                <a:solidFill>
                  <a:schemeClr val="tx1"/>
                </a:solidFill>
              </a:endParaRPr>
            </a:p>
          </p:txBody>
        </p:sp>
        <p:sp>
          <p:nvSpPr>
            <p:cNvPr id="143" name="Retângulo com Canto Diagonal Aparado 142"/>
            <p:cNvSpPr/>
            <p:nvPr/>
          </p:nvSpPr>
          <p:spPr>
            <a:xfrm>
              <a:off x="3852829" y="1759829"/>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Ingress</a:t>
              </a:r>
              <a:endParaRPr lang="pt-BR" sz="1200" dirty="0">
                <a:solidFill>
                  <a:schemeClr val="tx1"/>
                </a:solidFill>
              </a:endParaRPr>
            </a:p>
          </p:txBody>
        </p:sp>
        <p:cxnSp>
          <p:nvCxnSpPr>
            <p:cNvPr id="144" name="Conector angulado 143"/>
            <p:cNvCxnSpPr>
              <a:stCxn id="69" idx="0"/>
              <a:endCxn id="66" idx="4"/>
            </p:cNvCxnSpPr>
            <p:nvPr/>
          </p:nvCxnSpPr>
          <p:spPr>
            <a:xfrm flipV="1">
              <a:off x="3767005" y="4319776"/>
              <a:ext cx="1590484" cy="650462"/>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5" name="Elipse 144"/>
            <p:cNvSpPr/>
            <p:nvPr/>
          </p:nvSpPr>
          <p:spPr>
            <a:xfrm>
              <a:off x="512540" y="4452267"/>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NodePort</a:t>
              </a:r>
              <a:endParaRPr lang="pt-BR" sz="1000" dirty="0">
                <a:solidFill>
                  <a:schemeClr val="tx1"/>
                </a:solidFill>
              </a:endParaRPr>
            </a:p>
          </p:txBody>
        </p:sp>
        <p:cxnSp>
          <p:nvCxnSpPr>
            <p:cNvPr id="146" name="Conector de seta reta 145"/>
            <p:cNvCxnSpPr/>
            <p:nvPr/>
          </p:nvCxnSpPr>
          <p:spPr>
            <a:xfrm>
              <a:off x="1658303" y="4992050"/>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7" name="Conector angulado 146"/>
            <p:cNvCxnSpPr>
              <a:stCxn id="145" idx="4"/>
            </p:cNvCxnSpPr>
            <p:nvPr/>
          </p:nvCxnSpPr>
          <p:spPr>
            <a:xfrm rot="16200000" flipH="1">
              <a:off x="4378897" y="2205259"/>
              <a:ext cx="742446" cy="7395594"/>
            </a:xfrm>
            <a:prstGeom prst="bentConnector2">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48" name="Conector reto 147"/>
            <p:cNvCxnSpPr/>
            <p:nvPr/>
          </p:nvCxnSpPr>
          <p:spPr>
            <a:xfrm flipV="1">
              <a:off x="8480891" y="2246937"/>
              <a:ext cx="0" cy="4024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49" name="Retângulo 148"/>
            <p:cNvSpPr/>
            <p:nvPr/>
          </p:nvSpPr>
          <p:spPr>
            <a:xfrm>
              <a:off x="2449000"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50" name="Retângulo 149"/>
            <p:cNvSpPr/>
            <p:nvPr/>
          </p:nvSpPr>
          <p:spPr>
            <a:xfrm>
              <a:off x="6697472"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51" name="Retângulo 150"/>
            <p:cNvSpPr/>
            <p:nvPr/>
          </p:nvSpPr>
          <p:spPr>
            <a:xfrm rot="16200000">
              <a:off x="6919828" y="1484134"/>
              <a:ext cx="244267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52" name="Retângulo 151"/>
            <p:cNvSpPr/>
            <p:nvPr/>
          </p:nvSpPr>
          <p:spPr>
            <a:xfrm>
              <a:off x="733713" y="896718"/>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App2</a:t>
              </a:r>
              <a:endParaRPr lang="pt-BR" sz="1400" dirty="0">
                <a:solidFill>
                  <a:schemeClr val="tx1"/>
                </a:solidFill>
              </a:endParaRPr>
            </a:p>
          </p:txBody>
        </p:sp>
        <p:sp>
          <p:nvSpPr>
            <p:cNvPr id="153" name="Retângulo 152"/>
            <p:cNvSpPr/>
            <p:nvPr/>
          </p:nvSpPr>
          <p:spPr>
            <a:xfrm>
              <a:off x="733713" y="1605904"/>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App3</a:t>
              </a:r>
              <a:endParaRPr lang="pt-BR" sz="1400" dirty="0">
                <a:solidFill>
                  <a:schemeClr val="tx1"/>
                </a:solidFill>
              </a:endParaRPr>
            </a:p>
          </p:txBody>
        </p:sp>
        <p:sp>
          <p:nvSpPr>
            <p:cNvPr id="154" name="Elipse 153"/>
            <p:cNvSpPr/>
            <p:nvPr/>
          </p:nvSpPr>
          <p:spPr>
            <a:xfrm rot="5400000">
              <a:off x="3853403" y="6232167"/>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5" name="Elipse 154"/>
            <p:cNvSpPr/>
            <p:nvPr/>
          </p:nvSpPr>
          <p:spPr>
            <a:xfrm rot="5400000">
              <a:off x="8441600" y="5375623"/>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6" name="Elipse 155"/>
            <p:cNvSpPr/>
            <p:nvPr/>
          </p:nvSpPr>
          <p:spPr>
            <a:xfrm rot="5400000">
              <a:off x="8441600" y="2207645"/>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57" name="Conector reto 156"/>
            <p:cNvCxnSpPr/>
            <p:nvPr/>
          </p:nvCxnSpPr>
          <p:spPr>
            <a:xfrm>
              <a:off x="3236935" y="5451926"/>
              <a:ext cx="0" cy="17697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58" name="Conector reto 157"/>
            <p:cNvCxnSpPr/>
            <p:nvPr/>
          </p:nvCxnSpPr>
          <p:spPr>
            <a:xfrm>
              <a:off x="7503540" y="5451926"/>
              <a:ext cx="0" cy="188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59" name="Conector reto 158"/>
            <p:cNvCxnSpPr/>
            <p:nvPr/>
          </p:nvCxnSpPr>
          <p:spPr>
            <a:xfrm>
              <a:off x="1289485" y="2286226"/>
              <a:ext cx="0" cy="176978"/>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60" name="Retângulo de cantos arredondados 159"/>
            <p:cNvSpPr/>
            <p:nvPr/>
          </p:nvSpPr>
          <p:spPr>
            <a:xfrm>
              <a:off x="6896609"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t>Kubeproxy</a:t>
              </a:r>
              <a:endParaRPr lang="pt-BR" sz="1100" dirty="0"/>
            </a:p>
          </p:txBody>
        </p:sp>
      </p:grpSp>
    </p:spTree>
    <p:extLst>
      <p:ext uri="{BB962C8B-B14F-4D97-AF65-F5344CB8AC3E}">
        <p14:creationId xmlns:p14="http://schemas.microsoft.com/office/powerpoint/2010/main" val="394347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77" name="Grupo 76"/>
          <p:cNvGrpSpPr>
            <a:grpSpLocks noChangeAspect="1"/>
          </p:cNvGrpSpPr>
          <p:nvPr/>
        </p:nvGrpSpPr>
        <p:grpSpPr>
          <a:xfrm>
            <a:off x="3809222" y="662474"/>
            <a:ext cx="10127789" cy="7264345"/>
            <a:chOff x="251520" y="260648"/>
            <a:chExt cx="8806773" cy="6316822"/>
          </a:xfrm>
        </p:grpSpPr>
        <p:sp>
          <p:nvSpPr>
            <p:cNvPr id="78" name="Retângulo 77"/>
            <p:cNvSpPr/>
            <p:nvPr/>
          </p:nvSpPr>
          <p:spPr>
            <a:xfrm>
              <a:off x="5357490" y="431344"/>
              <a:ext cx="2952118" cy="2442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9" name="Retângulo 78"/>
            <p:cNvSpPr/>
            <p:nvPr/>
          </p:nvSpPr>
          <p:spPr>
            <a:xfrm>
              <a:off x="2449000" y="3014999"/>
              <a:ext cx="1612136" cy="3062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tângulo 79"/>
            <p:cNvSpPr/>
            <p:nvPr/>
          </p:nvSpPr>
          <p:spPr>
            <a:xfrm>
              <a:off x="2609650" y="336624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1" name="Retângulo com Canto Diagonal Aparado 80"/>
            <p:cNvSpPr/>
            <p:nvPr/>
          </p:nvSpPr>
          <p:spPr>
            <a:xfrm>
              <a:off x="2707064" y="364824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err="1" smtClean="0">
                  <a:solidFill>
                    <a:schemeClr val="tx1"/>
                  </a:solidFill>
                </a:rPr>
                <a:t>olaweb</a:t>
              </a:r>
              <a:endParaRPr lang="pt-BR" sz="1400" dirty="0">
                <a:solidFill>
                  <a:schemeClr val="tx1"/>
                </a:solidFill>
              </a:endParaRPr>
            </a:p>
          </p:txBody>
        </p:sp>
        <p:sp>
          <p:nvSpPr>
            <p:cNvPr id="82" name="CaixaDeTexto 81"/>
            <p:cNvSpPr txBox="1"/>
            <p:nvPr/>
          </p:nvSpPr>
          <p:spPr>
            <a:xfrm>
              <a:off x="2658358" y="3366244"/>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83" name="CaixaDeTexto 82"/>
            <p:cNvSpPr txBox="1"/>
            <p:nvPr/>
          </p:nvSpPr>
          <p:spPr>
            <a:xfrm>
              <a:off x="2526667" y="3014998"/>
              <a:ext cx="579005" cy="307777"/>
            </a:xfrm>
            <a:prstGeom prst="rect">
              <a:avLst/>
            </a:prstGeom>
            <a:noFill/>
          </p:spPr>
          <p:txBody>
            <a:bodyPr wrap="none" rtlCol="0">
              <a:spAutoFit/>
            </a:bodyPr>
            <a:lstStyle/>
            <a:p>
              <a:r>
                <a:rPr lang="pt-BR" sz="1400" dirty="0" smtClean="0"/>
                <a:t>Node</a:t>
              </a:r>
            </a:p>
          </p:txBody>
        </p:sp>
        <p:sp>
          <p:nvSpPr>
            <p:cNvPr id="84" name="Elipse 83"/>
            <p:cNvSpPr/>
            <p:nvPr/>
          </p:nvSpPr>
          <p:spPr>
            <a:xfrm>
              <a:off x="4817706" y="3240210"/>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ClusterIP</a:t>
              </a:r>
              <a:endParaRPr lang="pt-BR" sz="1000" dirty="0">
                <a:solidFill>
                  <a:schemeClr val="tx1"/>
                </a:solidFill>
              </a:endParaRPr>
            </a:p>
          </p:txBody>
        </p:sp>
        <p:cxnSp>
          <p:nvCxnSpPr>
            <p:cNvPr id="85" name="Conector de seta reta 84"/>
            <p:cNvCxnSpPr>
              <a:stCxn id="84" idx="2"/>
            </p:cNvCxnSpPr>
            <p:nvPr/>
          </p:nvCxnSpPr>
          <p:spPr>
            <a:xfrm flipH="1" flipV="1">
              <a:off x="3904540" y="3779649"/>
              <a:ext cx="913166" cy="344"/>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86" name="Retângulo 85"/>
            <p:cNvSpPr/>
            <p:nvPr/>
          </p:nvSpPr>
          <p:spPr>
            <a:xfrm>
              <a:off x="2609849" y="4437865"/>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7" name="Retângulo com Canto Diagonal Aparado 86"/>
            <p:cNvSpPr/>
            <p:nvPr/>
          </p:nvSpPr>
          <p:spPr>
            <a:xfrm>
              <a:off x="2707263" y="4719866"/>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NGINX</a:t>
              </a:r>
              <a:endParaRPr lang="pt-BR" sz="1400" dirty="0">
                <a:solidFill>
                  <a:schemeClr val="tx1"/>
                </a:solidFill>
              </a:endParaRPr>
            </a:p>
          </p:txBody>
        </p:sp>
        <p:sp>
          <p:nvSpPr>
            <p:cNvPr id="88" name="CaixaDeTexto 87"/>
            <p:cNvSpPr txBox="1"/>
            <p:nvPr/>
          </p:nvSpPr>
          <p:spPr>
            <a:xfrm>
              <a:off x="2658557" y="4437865"/>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89" name="Retângulo 88"/>
            <p:cNvSpPr/>
            <p:nvPr/>
          </p:nvSpPr>
          <p:spPr>
            <a:xfrm>
              <a:off x="6697472" y="3014997"/>
              <a:ext cx="1612136" cy="30620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Retângulo 89"/>
            <p:cNvSpPr/>
            <p:nvPr/>
          </p:nvSpPr>
          <p:spPr>
            <a:xfrm>
              <a:off x="6858122" y="3366243"/>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1" name="Retângulo com Canto Diagonal Aparado 90"/>
            <p:cNvSpPr/>
            <p:nvPr/>
          </p:nvSpPr>
          <p:spPr>
            <a:xfrm>
              <a:off x="6955536" y="364824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err="1" smtClean="0">
                  <a:solidFill>
                    <a:schemeClr val="tx1"/>
                  </a:solidFill>
                </a:rPr>
                <a:t>olaweb</a:t>
              </a:r>
              <a:endParaRPr lang="pt-BR" sz="1400" dirty="0">
                <a:solidFill>
                  <a:schemeClr val="tx1"/>
                </a:solidFill>
              </a:endParaRPr>
            </a:p>
          </p:txBody>
        </p:sp>
        <p:sp>
          <p:nvSpPr>
            <p:cNvPr id="92" name="CaixaDeTexto 91"/>
            <p:cNvSpPr txBox="1"/>
            <p:nvPr/>
          </p:nvSpPr>
          <p:spPr>
            <a:xfrm>
              <a:off x="6906830" y="3366243"/>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93" name="CaixaDeTexto 92"/>
            <p:cNvSpPr txBox="1"/>
            <p:nvPr/>
          </p:nvSpPr>
          <p:spPr>
            <a:xfrm>
              <a:off x="6775139" y="3014997"/>
              <a:ext cx="579005" cy="307777"/>
            </a:xfrm>
            <a:prstGeom prst="rect">
              <a:avLst/>
            </a:prstGeom>
            <a:noFill/>
          </p:spPr>
          <p:txBody>
            <a:bodyPr wrap="none" rtlCol="0">
              <a:spAutoFit/>
            </a:bodyPr>
            <a:lstStyle/>
            <a:p>
              <a:r>
                <a:rPr lang="pt-BR" sz="1400" dirty="0" smtClean="0"/>
                <a:t>Node</a:t>
              </a:r>
            </a:p>
          </p:txBody>
        </p:sp>
        <p:sp>
          <p:nvSpPr>
            <p:cNvPr id="94" name="Retângulo 93"/>
            <p:cNvSpPr/>
            <p:nvPr/>
          </p:nvSpPr>
          <p:spPr>
            <a:xfrm>
              <a:off x="6858321" y="443786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95" name="Retângulo com Canto Diagonal Aparado 94"/>
            <p:cNvSpPr/>
            <p:nvPr/>
          </p:nvSpPr>
          <p:spPr>
            <a:xfrm>
              <a:off x="6955735" y="471986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App2</a:t>
              </a:r>
              <a:endParaRPr lang="pt-BR" sz="1400" dirty="0">
                <a:solidFill>
                  <a:schemeClr val="tx1"/>
                </a:solidFill>
              </a:endParaRPr>
            </a:p>
          </p:txBody>
        </p:sp>
        <p:sp>
          <p:nvSpPr>
            <p:cNvPr id="96" name="CaixaDeTexto 95"/>
            <p:cNvSpPr txBox="1"/>
            <p:nvPr/>
          </p:nvSpPr>
          <p:spPr>
            <a:xfrm>
              <a:off x="6907029" y="4437864"/>
              <a:ext cx="1022864" cy="276999"/>
            </a:xfrm>
            <a:prstGeom prst="rect">
              <a:avLst/>
            </a:prstGeom>
            <a:noFill/>
          </p:spPr>
          <p:txBody>
            <a:bodyPr wrap="square" rtlCol="0">
              <a:spAutoFit/>
            </a:bodyPr>
            <a:lstStyle/>
            <a:p>
              <a:r>
                <a:rPr lang="pt-BR" sz="1200" dirty="0" smtClean="0">
                  <a:solidFill>
                    <a:schemeClr val="bg1"/>
                  </a:solidFill>
                </a:rPr>
                <a:t>POD</a:t>
              </a:r>
            </a:p>
          </p:txBody>
        </p:sp>
        <p:cxnSp>
          <p:nvCxnSpPr>
            <p:cNvPr id="97" name="Conector de seta reta 96"/>
            <p:cNvCxnSpPr>
              <a:stCxn id="84" idx="6"/>
            </p:cNvCxnSpPr>
            <p:nvPr/>
          </p:nvCxnSpPr>
          <p:spPr>
            <a:xfrm>
              <a:off x="5897272" y="3779993"/>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98" name="Conector angulado 97"/>
            <p:cNvCxnSpPr>
              <a:stCxn id="95" idx="2"/>
              <a:endCxn id="84" idx="4"/>
            </p:cNvCxnSpPr>
            <p:nvPr/>
          </p:nvCxnSpPr>
          <p:spPr>
            <a:xfrm rot="10800000">
              <a:off x="5357489" y="4319777"/>
              <a:ext cx="1598246" cy="650461"/>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99" name="CaixaDeTexto 98"/>
            <p:cNvSpPr txBox="1"/>
            <p:nvPr/>
          </p:nvSpPr>
          <p:spPr>
            <a:xfrm>
              <a:off x="5220072" y="4970239"/>
              <a:ext cx="914096" cy="276999"/>
            </a:xfrm>
            <a:prstGeom prst="rect">
              <a:avLst/>
            </a:prstGeom>
            <a:noFill/>
          </p:spPr>
          <p:txBody>
            <a:bodyPr wrap="none" rtlCol="0">
              <a:spAutoFit/>
            </a:bodyPr>
            <a:lstStyle/>
            <a:p>
              <a:r>
                <a:rPr lang="pt-BR" sz="1200" dirty="0" smtClean="0">
                  <a:solidFill>
                    <a:schemeClr val="accent6">
                      <a:lumMod val="75000"/>
                    </a:schemeClr>
                  </a:solidFill>
                </a:rPr>
                <a:t>http://app1</a:t>
              </a:r>
              <a:endParaRPr lang="pt-BR" sz="1200" dirty="0">
                <a:solidFill>
                  <a:schemeClr val="accent6">
                    <a:lumMod val="75000"/>
                  </a:schemeClr>
                </a:solidFill>
              </a:endParaRPr>
            </a:p>
          </p:txBody>
        </p:sp>
        <p:grpSp>
          <p:nvGrpSpPr>
            <p:cNvPr id="100" name="Grupo 99"/>
            <p:cNvGrpSpPr/>
            <p:nvPr/>
          </p:nvGrpSpPr>
          <p:grpSpPr>
            <a:xfrm>
              <a:off x="8309607" y="2190320"/>
              <a:ext cx="473272" cy="113232"/>
              <a:chOff x="7668344" y="2369214"/>
              <a:chExt cx="473272" cy="113232"/>
            </a:xfrm>
          </p:grpSpPr>
          <p:cxnSp>
            <p:nvCxnSpPr>
              <p:cNvPr id="182" name="Conector reto 181"/>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3" name="Elipse 182"/>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01" name="Grupo 100"/>
            <p:cNvGrpSpPr/>
            <p:nvPr/>
          </p:nvGrpSpPr>
          <p:grpSpPr>
            <a:xfrm>
              <a:off x="8309607" y="5356723"/>
              <a:ext cx="473272" cy="113232"/>
              <a:chOff x="7668344" y="2369214"/>
              <a:chExt cx="473272" cy="113232"/>
            </a:xfrm>
          </p:grpSpPr>
          <p:cxnSp>
            <p:nvCxnSpPr>
              <p:cNvPr id="180" name="Conector reto 179"/>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81" name="Elipse 180"/>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02" name="Conector reto 101"/>
            <p:cNvCxnSpPr/>
            <p:nvPr/>
          </p:nvCxnSpPr>
          <p:spPr>
            <a:xfrm flipV="1">
              <a:off x="3892694" y="608034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3" name="Elipse 102"/>
            <p:cNvSpPr/>
            <p:nvPr/>
          </p:nvSpPr>
          <p:spPr>
            <a:xfrm rot="5400000">
              <a:off x="3836078" y="644038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04" name="Conector angulado 103"/>
            <p:cNvCxnSpPr>
              <a:stCxn id="87" idx="0"/>
              <a:endCxn id="84" idx="4"/>
            </p:cNvCxnSpPr>
            <p:nvPr/>
          </p:nvCxnSpPr>
          <p:spPr>
            <a:xfrm flipV="1">
              <a:off x="3767005" y="4319776"/>
              <a:ext cx="1590484" cy="650462"/>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05" name="Elipse 104"/>
            <p:cNvSpPr/>
            <p:nvPr/>
          </p:nvSpPr>
          <p:spPr>
            <a:xfrm>
              <a:off x="512540" y="4452267"/>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NodePort</a:t>
              </a:r>
              <a:endParaRPr lang="pt-BR" sz="1000" dirty="0">
                <a:solidFill>
                  <a:schemeClr val="tx1"/>
                </a:solidFill>
              </a:endParaRPr>
            </a:p>
          </p:txBody>
        </p:sp>
        <p:cxnSp>
          <p:nvCxnSpPr>
            <p:cNvPr id="106" name="Conector de seta reta 105"/>
            <p:cNvCxnSpPr/>
            <p:nvPr/>
          </p:nvCxnSpPr>
          <p:spPr>
            <a:xfrm>
              <a:off x="1658303" y="4992050"/>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07" name="Conector angulado 106"/>
            <p:cNvCxnSpPr>
              <a:stCxn id="105" idx="4"/>
            </p:cNvCxnSpPr>
            <p:nvPr/>
          </p:nvCxnSpPr>
          <p:spPr>
            <a:xfrm rot="16200000" flipH="1">
              <a:off x="4378897" y="2205259"/>
              <a:ext cx="742446" cy="7395594"/>
            </a:xfrm>
            <a:prstGeom prst="bentConnector2">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08" name="Conector reto 107"/>
            <p:cNvCxnSpPr/>
            <p:nvPr/>
          </p:nvCxnSpPr>
          <p:spPr>
            <a:xfrm flipV="1">
              <a:off x="8480891" y="2246937"/>
              <a:ext cx="0" cy="4024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09" name="Retângulo 108"/>
            <p:cNvSpPr/>
            <p:nvPr/>
          </p:nvSpPr>
          <p:spPr>
            <a:xfrm>
              <a:off x="2449000"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10" name="Retângulo 109"/>
            <p:cNvSpPr/>
            <p:nvPr/>
          </p:nvSpPr>
          <p:spPr>
            <a:xfrm>
              <a:off x="6697472"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11" name="Retângulo 110"/>
            <p:cNvSpPr/>
            <p:nvPr/>
          </p:nvSpPr>
          <p:spPr>
            <a:xfrm rot="16200000">
              <a:off x="6919828" y="1484134"/>
              <a:ext cx="244267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12" name="Elipse 111"/>
            <p:cNvSpPr/>
            <p:nvPr/>
          </p:nvSpPr>
          <p:spPr>
            <a:xfrm rot="5400000">
              <a:off x="3853403" y="6232167"/>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3" name="Elipse 112"/>
            <p:cNvSpPr/>
            <p:nvPr/>
          </p:nvSpPr>
          <p:spPr>
            <a:xfrm rot="5400000">
              <a:off x="8441600" y="5375623"/>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4" name="Elipse 113"/>
            <p:cNvSpPr/>
            <p:nvPr/>
          </p:nvSpPr>
          <p:spPr>
            <a:xfrm rot="5400000">
              <a:off x="8441600" y="2207645"/>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5" name="Conector reto 114"/>
            <p:cNvCxnSpPr/>
            <p:nvPr/>
          </p:nvCxnSpPr>
          <p:spPr>
            <a:xfrm>
              <a:off x="3236935" y="5451926"/>
              <a:ext cx="0" cy="17697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61" name="Conector reto 160"/>
            <p:cNvCxnSpPr/>
            <p:nvPr/>
          </p:nvCxnSpPr>
          <p:spPr>
            <a:xfrm>
              <a:off x="7503540" y="5451926"/>
              <a:ext cx="0" cy="188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166" name="CaixaDeTexto 165"/>
            <p:cNvSpPr txBox="1"/>
            <p:nvPr/>
          </p:nvSpPr>
          <p:spPr>
            <a:xfrm>
              <a:off x="293536" y="620688"/>
              <a:ext cx="4822859" cy="1600438"/>
            </a:xfrm>
            <a:prstGeom prst="rect">
              <a:avLst/>
            </a:prstGeom>
            <a:noFill/>
          </p:spPr>
          <p:txBody>
            <a:bodyPr wrap="none" rtlCol="0">
              <a:spAutoFit/>
            </a:bodyPr>
            <a:lstStyle/>
            <a:p>
              <a:r>
                <a:rPr lang="pt-BR" sz="1400" dirty="0" smtClean="0">
                  <a:solidFill>
                    <a:schemeClr val="bg1">
                      <a:lumMod val="65000"/>
                    </a:schemeClr>
                  </a:solidFill>
                </a:rPr>
                <a:t>http://</a:t>
              </a:r>
              <a:r>
                <a:rPr lang="pt-BR" sz="1400" dirty="0" smtClean="0"/>
                <a:t>olaweb.</a:t>
              </a:r>
              <a:r>
                <a:rPr lang="pt-BR" sz="1400" dirty="0" smtClean="0">
                  <a:solidFill>
                    <a:srgbClr val="FF0000"/>
                  </a:solidFill>
                </a:rPr>
                <a:t>time-emprestimo</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a:solidFill>
                    <a:schemeClr val="bg1">
                      <a:lumMod val="65000"/>
                    </a:schemeClr>
                  </a:solidFill>
                </a:rPr>
                <a:t>http</a:t>
              </a:r>
              <a:r>
                <a:rPr lang="pt-BR" sz="1400" dirty="0" smtClean="0">
                  <a:solidFill>
                    <a:schemeClr val="bg1">
                      <a:lumMod val="65000"/>
                    </a:schemeClr>
                  </a:solidFill>
                </a:rPr>
                <a:t>://</a:t>
              </a:r>
              <a:r>
                <a:rPr lang="pt-BR" sz="1400" dirty="0" smtClean="0"/>
                <a:t>suporteapi.</a:t>
              </a:r>
              <a:r>
                <a:rPr lang="pt-BR" sz="1400" dirty="0" smtClean="0">
                  <a:solidFill>
                    <a:srgbClr val="FF0000"/>
                  </a:solidFill>
                </a:rPr>
                <a:t>time-</a:t>
              </a:r>
              <a:r>
                <a:rPr lang="pt-BR" sz="1400" dirty="0">
                  <a:solidFill>
                    <a:srgbClr val="FF0000"/>
                  </a:solidFill>
                </a:rPr>
                <a:t>averb</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a:solidFill>
                    <a:schemeClr val="bg1">
                      <a:lumMod val="65000"/>
                    </a:schemeClr>
                  </a:solidFill>
                </a:rPr>
                <a:t>http</a:t>
              </a:r>
              <a:r>
                <a:rPr lang="pt-BR" sz="1400" dirty="0" smtClean="0">
                  <a:solidFill>
                    <a:schemeClr val="bg1">
                      <a:lumMod val="65000"/>
                    </a:schemeClr>
                  </a:solidFill>
                </a:rPr>
                <a:t>://</a:t>
              </a:r>
              <a:r>
                <a:rPr lang="pt-BR" sz="1400" dirty="0" smtClean="0"/>
                <a:t>b2capi.</a:t>
              </a:r>
              <a:r>
                <a:rPr lang="pt-BR" sz="1400" dirty="0" smtClean="0">
                  <a:solidFill>
                    <a:srgbClr val="FF0000"/>
                  </a:solidFill>
                </a:rPr>
                <a:t>time-emprestimo</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a:solidFill>
                    <a:schemeClr val="bg1">
                      <a:lumMod val="65000"/>
                    </a:schemeClr>
                  </a:solidFill>
                </a:rPr>
                <a:t>http://</a:t>
              </a:r>
              <a:r>
                <a:rPr lang="pt-BR" sz="1400" dirty="0" smtClean="0"/>
                <a:t>olaweb.</a:t>
              </a:r>
              <a:r>
                <a:rPr lang="pt-BR" sz="1400" dirty="0" smtClean="0">
                  <a:solidFill>
                    <a:srgbClr val="FF0000"/>
                  </a:solidFill>
                </a:rPr>
                <a:t>time-b2c</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smtClean="0">
                  <a:solidFill>
                    <a:schemeClr val="bg1">
                      <a:lumMod val="65000"/>
                    </a:schemeClr>
                  </a:solidFill>
                </a:rPr>
                <a:t>http://</a:t>
              </a:r>
              <a:r>
                <a:rPr lang="pt-BR" sz="1400" dirty="0" smtClean="0"/>
                <a:t>propostaapi.</a:t>
              </a:r>
              <a:r>
                <a:rPr lang="pt-BR" sz="1400" dirty="0" smtClean="0">
                  <a:solidFill>
                    <a:srgbClr val="FF0000"/>
                  </a:solidFill>
                </a:rPr>
                <a:t>time-averb</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a:solidFill>
                    <a:schemeClr val="bg1">
                      <a:lumMod val="65000"/>
                    </a:schemeClr>
                  </a:solidFill>
                </a:rPr>
                <a:t>http</a:t>
              </a:r>
              <a:r>
                <a:rPr lang="pt-BR" sz="1400" dirty="0" smtClean="0">
                  <a:solidFill>
                    <a:schemeClr val="bg1">
                      <a:lumMod val="65000"/>
                    </a:schemeClr>
                  </a:solidFill>
                </a:rPr>
                <a:t>://</a:t>
              </a:r>
              <a:r>
                <a:rPr lang="pt-BR" sz="1400" dirty="0" smtClean="0"/>
                <a:t>emprestimoapi.</a:t>
              </a:r>
              <a:r>
                <a:rPr lang="pt-BR" sz="1400" dirty="0" smtClean="0">
                  <a:solidFill>
                    <a:srgbClr val="FF0000"/>
                  </a:solidFill>
                </a:rPr>
                <a:t>time-averb</a:t>
              </a:r>
              <a:r>
                <a:rPr lang="pt-BR" sz="1400" dirty="0" smtClean="0"/>
                <a:t>.</a:t>
              </a:r>
              <a:r>
                <a:rPr lang="pt-BR" sz="1400" dirty="0" smtClean="0">
                  <a:solidFill>
                    <a:schemeClr val="accent6"/>
                  </a:solidFill>
                </a:rPr>
                <a:t>k8s01.oleconsignado.com.br</a:t>
              </a:r>
              <a:r>
                <a:rPr lang="pt-BR" sz="1400" dirty="0" smtClean="0">
                  <a:solidFill>
                    <a:schemeClr val="bg1">
                      <a:lumMod val="65000"/>
                    </a:schemeClr>
                  </a:solidFill>
                </a:rPr>
                <a:t>/</a:t>
              </a:r>
            </a:p>
            <a:p>
              <a:r>
                <a:rPr lang="pt-BR" sz="1400" dirty="0" smtClean="0">
                  <a:solidFill>
                    <a:schemeClr val="bg1">
                      <a:lumMod val="65000"/>
                    </a:schemeClr>
                  </a:solidFill>
                </a:rPr>
                <a:t>...</a:t>
              </a:r>
              <a:endParaRPr lang="pt-BR" sz="1400" dirty="0">
                <a:solidFill>
                  <a:schemeClr val="bg1">
                    <a:lumMod val="65000"/>
                  </a:schemeClr>
                </a:solidFill>
              </a:endParaRPr>
            </a:p>
          </p:txBody>
        </p:sp>
        <p:sp>
          <p:nvSpPr>
            <p:cNvPr id="167" name="CaixaDeTexto 166"/>
            <p:cNvSpPr txBox="1"/>
            <p:nvPr/>
          </p:nvSpPr>
          <p:spPr>
            <a:xfrm>
              <a:off x="251520" y="260648"/>
              <a:ext cx="5068375" cy="369332"/>
            </a:xfrm>
            <a:prstGeom prst="rect">
              <a:avLst/>
            </a:prstGeom>
            <a:noFill/>
          </p:spPr>
          <p:txBody>
            <a:bodyPr wrap="none" rtlCol="0">
              <a:spAutoFit/>
            </a:bodyPr>
            <a:lstStyle/>
            <a:p>
              <a:r>
                <a:rPr lang="pt-BR" dirty="0" smtClean="0"/>
                <a:t>DNS: *.k8s01.oleconsignado.com.br -&gt; 10.17.13.235</a:t>
              </a:r>
              <a:endParaRPr lang="pt-BR" dirty="0"/>
            </a:p>
          </p:txBody>
        </p:sp>
        <p:sp>
          <p:nvSpPr>
            <p:cNvPr id="168" name="Retângulo com Canto Diagonal Aparado 167"/>
            <p:cNvSpPr/>
            <p:nvPr/>
          </p:nvSpPr>
          <p:spPr>
            <a:xfrm>
              <a:off x="5508104" y="206566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NGINX</a:t>
              </a:r>
              <a:endParaRPr lang="pt-BR" sz="1400" dirty="0">
                <a:solidFill>
                  <a:schemeClr val="tx1"/>
                </a:solidFill>
              </a:endParaRPr>
            </a:p>
          </p:txBody>
        </p:sp>
        <p:sp>
          <p:nvSpPr>
            <p:cNvPr id="169" name="CaixaDeTexto 168"/>
            <p:cNvSpPr txBox="1"/>
            <p:nvPr/>
          </p:nvSpPr>
          <p:spPr>
            <a:xfrm>
              <a:off x="8480891" y="5091886"/>
              <a:ext cx="577402" cy="276999"/>
            </a:xfrm>
            <a:prstGeom prst="rect">
              <a:avLst/>
            </a:prstGeom>
            <a:noFill/>
          </p:spPr>
          <p:txBody>
            <a:bodyPr wrap="none" rtlCol="0">
              <a:spAutoFit/>
            </a:bodyPr>
            <a:lstStyle/>
            <a:p>
              <a:r>
                <a:rPr lang="pt-BR" sz="1200" dirty="0" smtClean="0"/>
                <a:t>30080</a:t>
              </a:r>
              <a:endParaRPr lang="pt-BR" sz="1200" dirty="0"/>
            </a:p>
          </p:txBody>
        </p:sp>
        <p:sp>
          <p:nvSpPr>
            <p:cNvPr id="170" name="CaixaDeTexto 169"/>
            <p:cNvSpPr txBox="1"/>
            <p:nvPr/>
          </p:nvSpPr>
          <p:spPr>
            <a:xfrm>
              <a:off x="3984845" y="6300471"/>
              <a:ext cx="577402" cy="276999"/>
            </a:xfrm>
            <a:prstGeom prst="rect">
              <a:avLst/>
            </a:prstGeom>
            <a:noFill/>
          </p:spPr>
          <p:txBody>
            <a:bodyPr wrap="none" rtlCol="0">
              <a:spAutoFit/>
            </a:bodyPr>
            <a:lstStyle/>
            <a:p>
              <a:r>
                <a:rPr lang="pt-BR" sz="1200" dirty="0" smtClean="0"/>
                <a:t>30080</a:t>
              </a:r>
              <a:endParaRPr lang="pt-BR" sz="1200" dirty="0"/>
            </a:p>
          </p:txBody>
        </p:sp>
        <p:cxnSp>
          <p:nvCxnSpPr>
            <p:cNvPr id="171" name="Conector reto 170"/>
            <p:cNvCxnSpPr/>
            <p:nvPr/>
          </p:nvCxnSpPr>
          <p:spPr>
            <a:xfrm flipV="1">
              <a:off x="4951951" y="2302344"/>
              <a:ext cx="556153" cy="121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2" name="Elipse 171"/>
            <p:cNvSpPr/>
            <p:nvPr/>
          </p:nvSpPr>
          <p:spPr>
            <a:xfrm flipH="1">
              <a:off x="4874994" y="2246937"/>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3" name="CaixaDeTexto 172"/>
            <p:cNvSpPr txBox="1"/>
            <p:nvPr/>
          </p:nvSpPr>
          <p:spPr>
            <a:xfrm>
              <a:off x="8480891" y="2287905"/>
              <a:ext cx="577402" cy="276999"/>
            </a:xfrm>
            <a:prstGeom prst="rect">
              <a:avLst/>
            </a:prstGeom>
            <a:noFill/>
          </p:spPr>
          <p:txBody>
            <a:bodyPr wrap="none" rtlCol="0">
              <a:spAutoFit/>
            </a:bodyPr>
            <a:lstStyle/>
            <a:p>
              <a:r>
                <a:rPr lang="pt-BR" sz="1200" dirty="0" smtClean="0"/>
                <a:t>30080</a:t>
              </a:r>
              <a:endParaRPr lang="pt-BR" sz="1200" dirty="0"/>
            </a:p>
          </p:txBody>
        </p:sp>
        <p:sp>
          <p:nvSpPr>
            <p:cNvPr id="174" name="CaixaDeTexto 173"/>
            <p:cNvSpPr txBox="1"/>
            <p:nvPr/>
          </p:nvSpPr>
          <p:spPr>
            <a:xfrm>
              <a:off x="4870687" y="2326732"/>
              <a:ext cx="341760" cy="276999"/>
            </a:xfrm>
            <a:prstGeom prst="rect">
              <a:avLst/>
            </a:prstGeom>
            <a:noFill/>
          </p:spPr>
          <p:txBody>
            <a:bodyPr wrap="none" rtlCol="0">
              <a:spAutoFit/>
            </a:bodyPr>
            <a:lstStyle/>
            <a:p>
              <a:r>
                <a:rPr lang="pt-BR" sz="1200" dirty="0" smtClean="0"/>
                <a:t>80</a:t>
              </a:r>
              <a:endParaRPr lang="pt-BR" sz="1200" dirty="0"/>
            </a:p>
          </p:txBody>
        </p:sp>
        <p:sp>
          <p:nvSpPr>
            <p:cNvPr id="175" name="Seta para a direita 174"/>
            <p:cNvSpPr/>
            <p:nvPr/>
          </p:nvSpPr>
          <p:spPr>
            <a:xfrm>
              <a:off x="4188589" y="2122579"/>
              <a:ext cx="577402" cy="360740"/>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76" name="Conector angulado 175"/>
            <p:cNvCxnSpPr>
              <a:stCxn id="168" idx="3"/>
              <a:endCxn id="183" idx="0"/>
            </p:cNvCxnSpPr>
            <p:nvPr/>
          </p:nvCxnSpPr>
          <p:spPr>
            <a:xfrm rot="16200000" flipH="1">
              <a:off x="7319791" y="783848"/>
              <a:ext cx="124656" cy="2688288"/>
            </a:xfrm>
            <a:prstGeom prst="bentConnector3">
              <a:avLst>
                <a:gd name="adj1" fmla="val -1459436"/>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7" name="CaixaDeTexto 176"/>
            <p:cNvSpPr txBox="1"/>
            <p:nvPr/>
          </p:nvSpPr>
          <p:spPr>
            <a:xfrm>
              <a:off x="277511" y="2103239"/>
              <a:ext cx="3842206" cy="369332"/>
            </a:xfrm>
            <a:prstGeom prst="rect">
              <a:avLst/>
            </a:prstGeom>
            <a:noFill/>
          </p:spPr>
          <p:txBody>
            <a:bodyPr wrap="none" rtlCol="0">
              <a:spAutoFit/>
            </a:bodyPr>
            <a:lstStyle/>
            <a:p>
              <a:r>
                <a:rPr lang="pt-BR" dirty="0">
                  <a:solidFill>
                    <a:schemeClr val="bg1">
                      <a:lumMod val="65000"/>
                    </a:schemeClr>
                  </a:solidFill>
                </a:rPr>
                <a:t>http://</a:t>
              </a:r>
              <a:r>
                <a:rPr lang="pt-BR" dirty="0" smtClean="0"/>
                <a:t>olaweb.</a:t>
              </a:r>
              <a:r>
                <a:rPr lang="pt-BR" dirty="0" smtClean="0">
                  <a:solidFill>
                    <a:srgbClr val="FF0000"/>
                  </a:solidFill>
                </a:rPr>
                <a:t>hml</a:t>
              </a:r>
              <a:r>
                <a:rPr lang="pt-BR" dirty="0" smtClean="0"/>
                <a:t>.</a:t>
              </a:r>
              <a:r>
                <a:rPr lang="pt-BR" dirty="0" smtClean="0">
                  <a:solidFill>
                    <a:schemeClr val="accent6"/>
                  </a:solidFill>
                </a:rPr>
                <a:t>k8s01.oleconsign...</a:t>
              </a:r>
              <a:r>
                <a:rPr lang="pt-BR" dirty="0" smtClean="0">
                  <a:solidFill>
                    <a:schemeClr val="bg1">
                      <a:lumMod val="65000"/>
                    </a:schemeClr>
                  </a:solidFill>
                </a:rPr>
                <a:t>/</a:t>
              </a:r>
              <a:endParaRPr lang="pt-BR" dirty="0">
                <a:solidFill>
                  <a:schemeClr val="bg1">
                    <a:lumMod val="65000"/>
                  </a:schemeClr>
                </a:solidFill>
              </a:endParaRPr>
            </a:p>
          </p:txBody>
        </p:sp>
        <p:sp>
          <p:nvSpPr>
            <p:cNvPr id="178" name="CaixaDeTexto 177"/>
            <p:cNvSpPr txBox="1"/>
            <p:nvPr/>
          </p:nvSpPr>
          <p:spPr>
            <a:xfrm>
              <a:off x="6588224" y="445314"/>
              <a:ext cx="1512168" cy="369332"/>
            </a:xfrm>
            <a:prstGeom prst="rect">
              <a:avLst/>
            </a:prstGeom>
            <a:noFill/>
          </p:spPr>
          <p:txBody>
            <a:bodyPr wrap="square" rtlCol="0">
              <a:spAutoFit/>
            </a:bodyPr>
            <a:lstStyle/>
            <a:p>
              <a:r>
                <a:rPr lang="pt-BR" dirty="0" smtClean="0"/>
                <a:t>10.17.13.235</a:t>
              </a:r>
              <a:endParaRPr lang="pt-BR" dirty="0"/>
            </a:p>
          </p:txBody>
        </p:sp>
      </p:grpSp>
    </p:spTree>
    <p:extLst>
      <p:ext uri="{BB962C8B-B14F-4D97-AF65-F5344CB8AC3E}">
        <p14:creationId xmlns:p14="http://schemas.microsoft.com/office/powerpoint/2010/main" val="22933411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80934" cy="646331"/>
          </a:xfrm>
          <a:prstGeom prst="rect">
            <a:avLst/>
          </a:prstGeom>
          <a:noFill/>
        </p:spPr>
        <p:txBody>
          <a:bodyPr wrap="none" rtlCol="0">
            <a:spAutoFit/>
          </a:bodyPr>
          <a:lstStyle/>
          <a:p>
            <a:r>
              <a:rPr lang="pt-BR" sz="3600" dirty="0" smtClean="0">
                <a:solidFill>
                  <a:schemeClr val="tx2"/>
                </a:solidFill>
              </a:rPr>
              <a:t>O que é </a:t>
            </a:r>
            <a:r>
              <a:rPr lang="pt-BR" sz="3600" dirty="0" err="1" smtClean="0">
                <a:solidFill>
                  <a:schemeClr val="tx2"/>
                </a:solidFill>
              </a:rPr>
              <a:t>Kubernetes</a:t>
            </a:r>
            <a:endParaRPr lang="pt-BR" sz="3600" dirty="0">
              <a:solidFill>
                <a:schemeClr val="tx2"/>
              </a:solidFill>
            </a:endParaRPr>
          </a:p>
        </p:txBody>
      </p:sp>
      <p:sp>
        <p:nvSpPr>
          <p:cNvPr id="18" name="CaixaDeTexto 17"/>
          <p:cNvSpPr txBox="1"/>
          <p:nvPr/>
        </p:nvSpPr>
        <p:spPr>
          <a:xfrm>
            <a:off x="3600500" y="7444730"/>
            <a:ext cx="5663858" cy="307777"/>
          </a:xfrm>
          <a:prstGeom prst="rect">
            <a:avLst/>
          </a:prstGeom>
          <a:noFill/>
        </p:spPr>
        <p:txBody>
          <a:bodyPr wrap="none" rtlCol="0">
            <a:spAutoFit/>
          </a:bodyPr>
          <a:lstStyle/>
          <a:p>
            <a:r>
              <a:rPr lang="pt-BR" sz="1400" dirty="0" smtClean="0"/>
              <a:t>Fonte: https://kubernetes.io/docs/concepts/overview/what-is-kubernetes/</a:t>
            </a:r>
            <a:endParaRPr lang="pt-BR" sz="1400" dirty="0"/>
          </a:p>
        </p:txBody>
      </p:sp>
      <p:sp>
        <p:nvSpPr>
          <p:cNvPr id="3" name="CaixaDeTexto 2"/>
          <p:cNvSpPr txBox="1"/>
          <p:nvPr/>
        </p:nvSpPr>
        <p:spPr>
          <a:xfrm>
            <a:off x="3800782" y="2902441"/>
            <a:ext cx="9376782" cy="1138773"/>
          </a:xfrm>
          <a:prstGeom prst="rect">
            <a:avLst/>
          </a:prstGeom>
          <a:noFill/>
        </p:spPr>
        <p:txBody>
          <a:bodyPr wrap="square" rtlCol="0">
            <a:spAutoFit/>
          </a:bodyPr>
          <a:lstStyle/>
          <a:p>
            <a:pPr marL="457200" indent="-457200">
              <a:spcAft>
                <a:spcPts val="2400"/>
              </a:spcAft>
              <a:buFont typeface="Wingdings" panose="05000000000000000000" pitchFamily="2" charset="2"/>
              <a:buChar char="Ø"/>
            </a:pPr>
            <a:r>
              <a:rPr lang="pt-BR" sz="2400" b="1" dirty="0" smtClean="0"/>
              <a:t>Portável</a:t>
            </a:r>
            <a:r>
              <a:rPr lang="pt-BR" sz="2400" dirty="0" smtClean="0"/>
              <a:t>: público, privado, híbrido, </a:t>
            </a:r>
            <a:r>
              <a:rPr lang="pt-BR" sz="2400" i="1" dirty="0" err="1" smtClean="0"/>
              <a:t>multi-cloud</a:t>
            </a:r>
            <a:r>
              <a:rPr lang="pt-BR" sz="2400" dirty="0" smtClean="0"/>
              <a:t>;</a:t>
            </a:r>
          </a:p>
          <a:p>
            <a:pPr marL="457200" indent="-457200">
              <a:spcAft>
                <a:spcPts val="2400"/>
              </a:spcAft>
              <a:buFont typeface="Wingdings" panose="05000000000000000000" pitchFamily="2" charset="2"/>
              <a:buChar char="Ø"/>
            </a:pPr>
            <a:r>
              <a:rPr lang="pt-BR" sz="2400" b="1" dirty="0" smtClean="0"/>
              <a:t>Extensível</a:t>
            </a:r>
            <a:r>
              <a:rPr lang="pt-BR" sz="2400" dirty="0" smtClean="0"/>
              <a:t>: modular, </a:t>
            </a:r>
            <a:r>
              <a:rPr lang="pt-BR" sz="2400" dirty="0" err="1" smtClean="0"/>
              <a:t>plugável</a:t>
            </a:r>
            <a:r>
              <a:rPr lang="pt-BR" sz="2400" dirty="0" smtClean="0"/>
              <a:t>, </a:t>
            </a:r>
            <a:r>
              <a:rPr lang="pt-BR" sz="2400" dirty="0" err="1" smtClean="0"/>
              <a:t>encorpável</a:t>
            </a:r>
            <a:r>
              <a:rPr lang="pt-BR" sz="2400" dirty="0" smtClean="0"/>
              <a:t> (</a:t>
            </a:r>
            <a:r>
              <a:rPr lang="pt-BR" sz="2400" i="1" dirty="0" err="1" smtClean="0"/>
              <a:t>hookable</a:t>
            </a:r>
            <a:r>
              <a:rPr lang="pt-BR" sz="2400" i="1" dirty="0" smtClean="0"/>
              <a:t>)</a:t>
            </a:r>
            <a:r>
              <a:rPr lang="pt-BR" sz="2400" dirty="0" smtClean="0"/>
              <a:t>, </a:t>
            </a:r>
            <a:r>
              <a:rPr lang="pt-BR" sz="2400" i="1" dirty="0" err="1" smtClean="0"/>
              <a:t>composable</a:t>
            </a:r>
            <a:r>
              <a:rPr lang="pt-BR" sz="2400" i="1" dirty="0" smtClean="0"/>
              <a:t>;</a:t>
            </a:r>
          </a:p>
        </p:txBody>
      </p:sp>
      <p:cxnSp>
        <p:nvCxnSpPr>
          <p:cNvPr id="19" name="Conector reto 18"/>
          <p:cNvCxnSpPr/>
          <p:nvPr/>
        </p:nvCxnSpPr>
        <p:spPr>
          <a:xfrm>
            <a:off x="3240460" y="2250306"/>
            <a:ext cx="676875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3782519" y="1578562"/>
            <a:ext cx="3291029" cy="646331"/>
          </a:xfrm>
          <a:prstGeom prst="rect">
            <a:avLst/>
          </a:prstGeom>
          <a:noFill/>
        </p:spPr>
        <p:txBody>
          <a:bodyPr wrap="none" rtlCol="0">
            <a:spAutoFit/>
          </a:bodyPr>
          <a:lstStyle/>
          <a:p>
            <a:r>
              <a:rPr lang="pt-BR" sz="3600" dirty="0" smtClean="0"/>
              <a:t>O </a:t>
            </a:r>
            <a:r>
              <a:rPr lang="pt-BR" sz="3600" dirty="0" err="1" smtClean="0"/>
              <a:t>Kubernetes</a:t>
            </a:r>
            <a:r>
              <a:rPr lang="pt-BR" sz="3600" dirty="0" smtClean="0"/>
              <a:t> é:</a:t>
            </a:r>
            <a:endParaRPr lang="pt-BR" sz="3600" dirty="0"/>
          </a:p>
        </p:txBody>
      </p:sp>
    </p:spTree>
    <p:extLst>
      <p:ext uri="{BB962C8B-B14F-4D97-AF65-F5344CB8AC3E}">
        <p14:creationId xmlns:p14="http://schemas.microsoft.com/office/powerpoint/2010/main" val="311334687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grpSp>
        <p:nvGrpSpPr>
          <p:cNvPr id="72" name="Grupo 71"/>
          <p:cNvGrpSpPr/>
          <p:nvPr/>
        </p:nvGrpSpPr>
        <p:grpSpPr>
          <a:xfrm>
            <a:off x="4033446" y="469830"/>
            <a:ext cx="9903565" cy="7456989"/>
            <a:chOff x="446497" y="93132"/>
            <a:chExt cx="8611796" cy="6484338"/>
          </a:xfrm>
        </p:grpSpPr>
        <p:sp>
          <p:nvSpPr>
            <p:cNvPr id="74" name="Retângulo 73"/>
            <p:cNvSpPr/>
            <p:nvPr/>
          </p:nvSpPr>
          <p:spPr>
            <a:xfrm>
              <a:off x="512540" y="431344"/>
              <a:ext cx="7797067" cy="244267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Retângulo 74"/>
            <p:cNvSpPr/>
            <p:nvPr/>
          </p:nvSpPr>
          <p:spPr>
            <a:xfrm>
              <a:off x="2569983" y="1114775"/>
              <a:ext cx="2453702" cy="1520676"/>
            </a:xfrm>
            <a:prstGeom prst="rect">
              <a:avLst/>
            </a:prstGeom>
            <a:no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Retângulo 75"/>
            <p:cNvSpPr/>
            <p:nvPr/>
          </p:nvSpPr>
          <p:spPr>
            <a:xfrm>
              <a:off x="2449000" y="3014999"/>
              <a:ext cx="1612136" cy="306205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6" name="Retângulo 115"/>
            <p:cNvSpPr/>
            <p:nvPr/>
          </p:nvSpPr>
          <p:spPr>
            <a:xfrm>
              <a:off x="2609650" y="336624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7" name="Retângulo com Canto Diagonal Aparado 116"/>
            <p:cNvSpPr/>
            <p:nvPr/>
          </p:nvSpPr>
          <p:spPr>
            <a:xfrm>
              <a:off x="2707064" y="364824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118" name="CaixaDeTexto 117"/>
            <p:cNvSpPr txBox="1"/>
            <p:nvPr/>
          </p:nvSpPr>
          <p:spPr>
            <a:xfrm>
              <a:off x="2658358" y="3366244"/>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119" name="CaixaDeTexto 118"/>
            <p:cNvSpPr txBox="1"/>
            <p:nvPr/>
          </p:nvSpPr>
          <p:spPr>
            <a:xfrm>
              <a:off x="2526667" y="3014998"/>
              <a:ext cx="579005" cy="307777"/>
            </a:xfrm>
            <a:prstGeom prst="rect">
              <a:avLst/>
            </a:prstGeom>
            <a:noFill/>
          </p:spPr>
          <p:txBody>
            <a:bodyPr wrap="none" rtlCol="0">
              <a:spAutoFit/>
            </a:bodyPr>
            <a:lstStyle/>
            <a:p>
              <a:r>
                <a:rPr lang="pt-BR" sz="1400" dirty="0" smtClean="0"/>
                <a:t>Node</a:t>
              </a:r>
            </a:p>
          </p:txBody>
        </p:sp>
        <p:sp>
          <p:nvSpPr>
            <p:cNvPr id="120" name="Elipse 119"/>
            <p:cNvSpPr/>
            <p:nvPr/>
          </p:nvSpPr>
          <p:spPr>
            <a:xfrm>
              <a:off x="4817706" y="3240210"/>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ClusterIP</a:t>
              </a:r>
              <a:endParaRPr lang="pt-BR" sz="1000" dirty="0">
                <a:solidFill>
                  <a:schemeClr val="tx1"/>
                </a:solidFill>
              </a:endParaRPr>
            </a:p>
          </p:txBody>
        </p:sp>
        <p:cxnSp>
          <p:nvCxnSpPr>
            <p:cNvPr id="121" name="Conector de seta reta 120"/>
            <p:cNvCxnSpPr>
              <a:stCxn id="120" idx="2"/>
            </p:cNvCxnSpPr>
            <p:nvPr/>
          </p:nvCxnSpPr>
          <p:spPr>
            <a:xfrm flipH="1" flipV="1">
              <a:off x="3904540" y="3779649"/>
              <a:ext cx="913166" cy="344"/>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22" name="Retângulo 121"/>
            <p:cNvSpPr/>
            <p:nvPr/>
          </p:nvSpPr>
          <p:spPr>
            <a:xfrm>
              <a:off x="2609849" y="4437865"/>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3" name="Retângulo com Canto Diagonal Aparado 122"/>
            <p:cNvSpPr/>
            <p:nvPr/>
          </p:nvSpPr>
          <p:spPr>
            <a:xfrm>
              <a:off x="2707263" y="4719866"/>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NGINX</a:t>
              </a:r>
              <a:endParaRPr lang="pt-BR" sz="1400" dirty="0">
                <a:solidFill>
                  <a:schemeClr val="tx1"/>
                </a:solidFill>
              </a:endParaRPr>
            </a:p>
          </p:txBody>
        </p:sp>
        <p:sp>
          <p:nvSpPr>
            <p:cNvPr id="124" name="CaixaDeTexto 123"/>
            <p:cNvSpPr txBox="1"/>
            <p:nvPr/>
          </p:nvSpPr>
          <p:spPr>
            <a:xfrm>
              <a:off x="2658557" y="4437865"/>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125" name="Retângulo 124"/>
            <p:cNvSpPr/>
            <p:nvPr/>
          </p:nvSpPr>
          <p:spPr>
            <a:xfrm>
              <a:off x="6697472" y="3014997"/>
              <a:ext cx="1612136" cy="306205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6" name="Retângulo 125"/>
            <p:cNvSpPr/>
            <p:nvPr/>
          </p:nvSpPr>
          <p:spPr>
            <a:xfrm>
              <a:off x="6858122" y="3366243"/>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7" name="Retângulo com Canto Diagonal Aparado 126"/>
            <p:cNvSpPr/>
            <p:nvPr/>
          </p:nvSpPr>
          <p:spPr>
            <a:xfrm>
              <a:off x="6955536" y="3648244"/>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App1</a:t>
              </a:r>
              <a:endParaRPr lang="pt-BR" sz="1400" dirty="0">
                <a:solidFill>
                  <a:schemeClr val="tx1"/>
                </a:solidFill>
              </a:endParaRPr>
            </a:p>
          </p:txBody>
        </p:sp>
        <p:sp>
          <p:nvSpPr>
            <p:cNvPr id="128" name="CaixaDeTexto 127"/>
            <p:cNvSpPr txBox="1"/>
            <p:nvPr/>
          </p:nvSpPr>
          <p:spPr>
            <a:xfrm>
              <a:off x="6906830" y="3366243"/>
              <a:ext cx="1022864" cy="276999"/>
            </a:xfrm>
            <a:prstGeom prst="rect">
              <a:avLst/>
            </a:prstGeom>
            <a:noFill/>
          </p:spPr>
          <p:txBody>
            <a:bodyPr wrap="square" rtlCol="0">
              <a:spAutoFit/>
            </a:bodyPr>
            <a:lstStyle/>
            <a:p>
              <a:r>
                <a:rPr lang="pt-BR" sz="1200" dirty="0" smtClean="0">
                  <a:solidFill>
                    <a:schemeClr val="bg1"/>
                  </a:solidFill>
                </a:rPr>
                <a:t>POD</a:t>
              </a:r>
            </a:p>
          </p:txBody>
        </p:sp>
        <p:sp>
          <p:nvSpPr>
            <p:cNvPr id="129" name="CaixaDeTexto 128"/>
            <p:cNvSpPr txBox="1"/>
            <p:nvPr/>
          </p:nvSpPr>
          <p:spPr>
            <a:xfrm>
              <a:off x="6775139" y="3014997"/>
              <a:ext cx="579005" cy="307777"/>
            </a:xfrm>
            <a:prstGeom prst="rect">
              <a:avLst/>
            </a:prstGeom>
            <a:noFill/>
          </p:spPr>
          <p:txBody>
            <a:bodyPr wrap="none" rtlCol="0">
              <a:spAutoFit/>
            </a:bodyPr>
            <a:lstStyle/>
            <a:p>
              <a:r>
                <a:rPr lang="pt-BR" sz="1400" dirty="0" smtClean="0"/>
                <a:t>Node</a:t>
              </a:r>
            </a:p>
          </p:txBody>
        </p:sp>
        <p:sp>
          <p:nvSpPr>
            <p:cNvPr id="130" name="Retângulo 129"/>
            <p:cNvSpPr/>
            <p:nvPr/>
          </p:nvSpPr>
          <p:spPr>
            <a:xfrm>
              <a:off x="6858321" y="4437864"/>
              <a:ext cx="1282845" cy="8725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31" name="Retângulo com Canto Diagonal Aparado 130"/>
            <p:cNvSpPr/>
            <p:nvPr/>
          </p:nvSpPr>
          <p:spPr>
            <a:xfrm>
              <a:off x="6955735" y="4719865"/>
              <a:ext cx="1059742" cy="500744"/>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container</a:t>
              </a:r>
            </a:p>
            <a:p>
              <a:pPr algn="ctr"/>
              <a:r>
                <a:rPr lang="pt-BR" sz="1400" dirty="0" smtClean="0">
                  <a:solidFill>
                    <a:schemeClr val="tx1"/>
                  </a:solidFill>
                </a:rPr>
                <a:t>App2</a:t>
              </a:r>
              <a:endParaRPr lang="pt-BR" sz="1400" dirty="0">
                <a:solidFill>
                  <a:schemeClr val="tx1"/>
                </a:solidFill>
              </a:endParaRPr>
            </a:p>
          </p:txBody>
        </p:sp>
        <p:sp>
          <p:nvSpPr>
            <p:cNvPr id="132" name="CaixaDeTexto 131"/>
            <p:cNvSpPr txBox="1"/>
            <p:nvPr/>
          </p:nvSpPr>
          <p:spPr>
            <a:xfrm>
              <a:off x="6907029" y="4437864"/>
              <a:ext cx="1022864" cy="276999"/>
            </a:xfrm>
            <a:prstGeom prst="rect">
              <a:avLst/>
            </a:prstGeom>
            <a:noFill/>
          </p:spPr>
          <p:txBody>
            <a:bodyPr wrap="square" rtlCol="0">
              <a:spAutoFit/>
            </a:bodyPr>
            <a:lstStyle/>
            <a:p>
              <a:r>
                <a:rPr lang="pt-BR" sz="1200" dirty="0" smtClean="0">
                  <a:solidFill>
                    <a:schemeClr val="bg1"/>
                  </a:solidFill>
                </a:rPr>
                <a:t>POD</a:t>
              </a:r>
            </a:p>
          </p:txBody>
        </p:sp>
        <p:cxnSp>
          <p:nvCxnSpPr>
            <p:cNvPr id="133" name="Conector de seta reta 132"/>
            <p:cNvCxnSpPr>
              <a:stCxn id="120" idx="6"/>
            </p:cNvCxnSpPr>
            <p:nvPr/>
          </p:nvCxnSpPr>
          <p:spPr>
            <a:xfrm>
              <a:off x="5897272" y="3779993"/>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4" name="Retângulo de cantos arredondados 133"/>
            <p:cNvSpPr/>
            <p:nvPr/>
          </p:nvSpPr>
          <p:spPr>
            <a:xfrm>
              <a:off x="4897298"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t>DNS</a:t>
              </a:r>
              <a:endParaRPr lang="pt-BR" sz="1100" dirty="0"/>
            </a:p>
          </p:txBody>
        </p:sp>
        <p:cxnSp>
          <p:nvCxnSpPr>
            <p:cNvPr id="135" name="Conector de seta reta 134"/>
            <p:cNvCxnSpPr>
              <a:stCxn id="120" idx="0"/>
              <a:endCxn id="134" idx="2"/>
            </p:cNvCxnSpPr>
            <p:nvPr/>
          </p:nvCxnSpPr>
          <p:spPr>
            <a:xfrm flipH="1" flipV="1">
              <a:off x="5343997" y="1028352"/>
              <a:ext cx="13492" cy="2211858"/>
            </a:xfrm>
            <a:prstGeom prst="straightConnector1">
              <a:avLst/>
            </a:prstGeom>
            <a:ln w="19050">
              <a:prstDash val="dash"/>
              <a:tailEnd type="arrow"/>
            </a:ln>
          </p:spPr>
          <p:style>
            <a:lnRef idx="1">
              <a:schemeClr val="accent1"/>
            </a:lnRef>
            <a:fillRef idx="0">
              <a:schemeClr val="accent1"/>
            </a:fillRef>
            <a:effectRef idx="0">
              <a:schemeClr val="accent1"/>
            </a:effectRef>
            <a:fontRef idx="minor">
              <a:schemeClr val="tx1"/>
            </a:fontRef>
          </p:style>
        </p:cxnSp>
        <p:sp>
          <p:nvSpPr>
            <p:cNvPr id="136" name="Retângulo com Canto Diagonal Aparado 135"/>
            <p:cNvSpPr/>
            <p:nvPr/>
          </p:nvSpPr>
          <p:spPr>
            <a:xfrm>
              <a:off x="2720102" y="2091617"/>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ReplicaSet</a:t>
              </a:r>
              <a:endParaRPr lang="pt-BR" sz="1200" dirty="0">
                <a:solidFill>
                  <a:schemeClr val="tx1"/>
                </a:solidFill>
              </a:endParaRPr>
            </a:p>
          </p:txBody>
        </p:sp>
        <p:sp>
          <p:nvSpPr>
            <p:cNvPr id="137" name="Retângulo com Canto Diagonal Aparado 136"/>
            <p:cNvSpPr/>
            <p:nvPr/>
          </p:nvSpPr>
          <p:spPr>
            <a:xfrm>
              <a:off x="2696675" y="1453504"/>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smtClean="0">
                  <a:solidFill>
                    <a:schemeClr val="tx1"/>
                  </a:solidFill>
                </a:rPr>
                <a:t>Deployment</a:t>
              </a:r>
              <a:endParaRPr lang="pt-BR" sz="1200" dirty="0">
                <a:solidFill>
                  <a:schemeClr val="tx1"/>
                </a:solidFill>
              </a:endParaRPr>
            </a:p>
          </p:txBody>
        </p:sp>
        <p:sp>
          <p:nvSpPr>
            <p:cNvPr id="138" name="CaixaDeTexto 137"/>
            <p:cNvSpPr txBox="1"/>
            <p:nvPr/>
          </p:nvSpPr>
          <p:spPr>
            <a:xfrm>
              <a:off x="584548" y="463809"/>
              <a:ext cx="704937" cy="307777"/>
            </a:xfrm>
            <a:prstGeom prst="rect">
              <a:avLst/>
            </a:prstGeom>
            <a:noFill/>
          </p:spPr>
          <p:txBody>
            <a:bodyPr wrap="none" rtlCol="0">
              <a:spAutoFit/>
            </a:bodyPr>
            <a:lstStyle/>
            <a:p>
              <a:r>
                <a:rPr lang="pt-BR" sz="1400" dirty="0" smtClean="0"/>
                <a:t>Master</a:t>
              </a:r>
            </a:p>
          </p:txBody>
        </p:sp>
        <p:cxnSp>
          <p:nvCxnSpPr>
            <p:cNvPr id="139" name="Conector de seta reta 138"/>
            <p:cNvCxnSpPr>
              <a:endCxn id="136" idx="3"/>
            </p:cNvCxnSpPr>
            <p:nvPr/>
          </p:nvCxnSpPr>
          <p:spPr>
            <a:xfrm>
              <a:off x="3238635" y="1855433"/>
              <a:ext cx="0" cy="236184"/>
            </a:xfrm>
            <a:prstGeom prst="straightConnector1">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0" name="CaixaDeTexto 139"/>
            <p:cNvSpPr txBox="1"/>
            <p:nvPr/>
          </p:nvSpPr>
          <p:spPr>
            <a:xfrm>
              <a:off x="2627490" y="1114775"/>
              <a:ext cx="701167" cy="307777"/>
            </a:xfrm>
            <a:prstGeom prst="rect">
              <a:avLst/>
            </a:prstGeom>
            <a:noFill/>
          </p:spPr>
          <p:txBody>
            <a:bodyPr wrap="square" rtlCol="0">
              <a:spAutoFit/>
            </a:bodyPr>
            <a:lstStyle/>
            <a:p>
              <a:r>
                <a:rPr lang="pt-BR" sz="1400" dirty="0" smtClean="0"/>
                <a:t>App1</a:t>
              </a:r>
              <a:endParaRPr lang="pt-BR" sz="1400" dirty="0"/>
            </a:p>
          </p:txBody>
        </p:sp>
        <p:cxnSp>
          <p:nvCxnSpPr>
            <p:cNvPr id="141" name="Conector angulado 140"/>
            <p:cNvCxnSpPr>
              <a:stCxn id="136" idx="2"/>
              <a:endCxn id="116" idx="1"/>
            </p:cNvCxnSpPr>
            <p:nvPr/>
          </p:nvCxnSpPr>
          <p:spPr>
            <a:xfrm rot="10800000" flipV="1">
              <a:off x="2609650" y="2277400"/>
              <a:ext cx="110452" cy="1525142"/>
            </a:xfrm>
            <a:prstGeom prst="bentConnector3">
              <a:avLst>
                <a:gd name="adj1" fmla="val 453570"/>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2" name="Conector angulado 141"/>
            <p:cNvCxnSpPr>
              <a:endCxn id="128" idx="0"/>
            </p:cNvCxnSpPr>
            <p:nvPr/>
          </p:nvCxnSpPr>
          <p:spPr>
            <a:xfrm>
              <a:off x="3767005" y="2303552"/>
              <a:ext cx="3651257" cy="1062691"/>
            </a:xfrm>
            <a:prstGeom prst="bentConnector2">
              <a:avLst/>
            </a:prstGeom>
            <a:ln w="1905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43" name="Conector angulado 142"/>
            <p:cNvCxnSpPr>
              <a:stCxn id="131" idx="2"/>
              <a:endCxn id="120" idx="4"/>
            </p:cNvCxnSpPr>
            <p:nvPr/>
          </p:nvCxnSpPr>
          <p:spPr>
            <a:xfrm rot="10800000">
              <a:off x="5357489" y="4319777"/>
              <a:ext cx="1598246" cy="650461"/>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44" name="CaixaDeTexto 143"/>
            <p:cNvSpPr txBox="1"/>
            <p:nvPr/>
          </p:nvSpPr>
          <p:spPr>
            <a:xfrm>
              <a:off x="5220072" y="4970239"/>
              <a:ext cx="914096" cy="276999"/>
            </a:xfrm>
            <a:prstGeom prst="rect">
              <a:avLst/>
            </a:prstGeom>
            <a:noFill/>
          </p:spPr>
          <p:txBody>
            <a:bodyPr wrap="none" rtlCol="0">
              <a:spAutoFit/>
            </a:bodyPr>
            <a:lstStyle/>
            <a:p>
              <a:r>
                <a:rPr lang="pt-BR" sz="1200" dirty="0" smtClean="0">
                  <a:solidFill>
                    <a:schemeClr val="accent6">
                      <a:lumMod val="75000"/>
                    </a:schemeClr>
                  </a:solidFill>
                </a:rPr>
                <a:t>http://app1</a:t>
              </a:r>
              <a:endParaRPr lang="pt-BR" sz="1200" dirty="0">
                <a:solidFill>
                  <a:schemeClr val="accent6">
                    <a:lumMod val="75000"/>
                  </a:schemeClr>
                </a:solidFill>
              </a:endParaRPr>
            </a:p>
          </p:txBody>
        </p:sp>
        <p:grpSp>
          <p:nvGrpSpPr>
            <p:cNvPr id="145" name="Grupo 144"/>
            <p:cNvGrpSpPr/>
            <p:nvPr/>
          </p:nvGrpSpPr>
          <p:grpSpPr>
            <a:xfrm>
              <a:off x="8309607" y="2190320"/>
              <a:ext cx="473272" cy="113232"/>
              <a:chOff x="7668344" y="2369214"/>
              <a:chExt cx="473272" cy="113232"/>
            </a:xfrm>
          </p:grpSpPr>
          <p:cxnSp>
            <p:nvCxnSpPr>
              <p:cNvPr id="194" name="Conector reto 193"/>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5" name="Elipse 194"/>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46" name="Grupo 145"/>
            <p:cNvGrpSpPr/>
            <p:nvPr/>
          </p:nvGrpSpPr>
          <p:grpSpPr>
            <a:xfrm>
              <a:off x="8309607" y="5356723"/>
              <a:ext cx="473272" cy="113232"/>
              <a:chOff x="7668344" y="2369214"/>
              <a:chExt cx="473272" cy="113232"/>
            </a:xfrm>
          </p:grpSpPr>
          <p:cxnSp>
            <p:nvCxnSpPr>
              <p:cNvPr id="192" name="Conector reto 191"/>
              <p:cNvCxnSpPr/>
              <p:nvPr/>
            </p:nvCxnSpPr>
            <p:spPr>
              <a:xfrm rot="16200000" flipV="1">
                <a:off x="7865897" y="2227068"/>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93" name="Elipse 192"/>
              <p:cNvSpPr/>
              <p:nvPr/>
            </p:nvSpPr>
            <p:spPr>
              <a:xfrm>
                <a:off x="8028384" y="2369214"/>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47" name="Conector reto 146"/>
            <p:cNvCxnSpPr/>
            <p:nvPr/>
          </p:nvCxnSpPr>
          <p:spPr>
            <a:xfrm flipV="1">
              <a:off x="3892694" y="6080349"/>
              <a:ext cx="1209" cy="39631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48" name="Elipse 147"/>
            <p:cNvSpPr/>
            <p:nvPr/>
          </p:nvSpPr>
          <p:spPr>
            <a:xfrm rot="5400000">
              <a:off x="3836078" y="6440389"/>
              <a:ext cx="113232" cy="11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9" name="CaixaDeTexto 148"/>
            <p:cNvSpPr txBox="1"/>
            <p:nvPr/>
          </p:nvSpPr>
          <p:spPr>
            <a:xfrm>
              <a:off x="8480891" y="2287905"/>
              <a:ext cx="577402" cy="276999"/>
            </a:xfrm>
            <a:prstGeom prst="rect">
              <a:avLst/>
            </a:prstGeom>
            <a:noFill/>
          </p:spPr>
          <p:txBody>
            <a:bodyPr wrap="none" rtlCol="0">
              <a:spAutoFit/>
            </a:bodyPr>
            <a:lstStyle/>
            <a:p>
              <a:r>
                <a:rPr lang="pt-BR" sz="1200" dirty="0" smtClean="0"/>
                <a:t>30080</a:t>
              </a:r>
              <a:endParaRPr lang="pt-BR" sz="1200" dirty="0"/>
            </a:p>
          </p:txBody>
        </p:sp>
        <p:sp>
          <p:nvSpPr>
            <p:cNvPr id="150" name="CaixaDeTexto 149"/>
            <p:cNvSpPr txBox="1"/>
            <p:nvPr/>
          </p:nvSpPr>
          <p:spPr>
            <a:xfrm>
              <a:off x="8480891" y="5091886"/>
              <a:ext cx="577402" cy="276999"/>
            </a:xfrm>
            <a:prstGeom prst="rect">
              <a:avLst/>
            </a:prstGeom>
            <a:noFill/>
          </p:spPr>
          <p:txBody>
            <a:bodyPr wrap="none" rtlCol="0">
              <a:spAutoFit/>
            </a:bodyPr>
            <a:lstStyle/>
            <a:p>
              <a:r>
                <a:rPr lang="pt-BR" sz="1200" dirty="0" smtClean="0"/>
                <a:t>30080</a:t>
              </a:r>
              <a:endParaRPr lang="pt-BR" sz="1200" dirty="0"/>
            </a:p>
          </p:txBody>
        </p:sp>
        <p:sp>
          <p:nvSpPr>
            <p:cNvPr id="151" name="CaixaDeTexto 150"/>
            <p:cNvSpPr txBox="1"/>
            <p:nvPr/>
          </p:nvSpPr>
          <p:spPr>
            <a:xfrm>
              <a:off x="3984845" y="6300471"/>
              <a:ext cx="577402" cy="276999"/>
            </a:xfrm>
            <a:prstGeom prst="rect">
              <a:avLst/>
            </a:prstGeom>
            <a:noFill/>
          </p:spPr>
          <p:txBody>
            <a:bodyPr wrap="none" rtlCol="0">
              <a:spAutoFit/>
            </a:bodyPr>
            <a:lstStyle/>
            <a:p>
              <a:r>
                <a:rPr lang="pt-BR" sz="1200" dirty="0" smtClean="0"/>
                <a:t>30080</a:t>
              </a:r>
              <a:endParaRPr lang="pt-BR" sz="1200" dirty="0"/>
            </a:p>
          </p:txBody>
        </p:sp>
        <p:sp>
          <p:nvSpPr>
            <p:cNvPr id="152" name="Retângulo com Canto Diagonal Aparado 151"/>
            <p:cNvSpPr/>
            <p:nvPr/>
          </p:nvSpPr>
          <p:spPr>
            <a:xfrm>
              <a:off x="3864874" y="1255773"/>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ConfigMap</a:t>
              </a:r>
              <a:endParaRPr lang="pt-BR" sz="1200" dirty="0">
                <a:solidFill>
                  <a:schemeClr val="tx1"/>
                </a:solidFill>
              </a:endParaRPr>
            </a:p>
          </p:txBody>
        </p:sp>
        <p:sp>
          <p:nvSpPr>
            <p:cNvPr id="153" name="Retângulo com Canto Diagonal Aparado 152"/>
            <p:cNvSpPr/>
            <p:nvPr/>
          </p:nvSpPr>
          <p:spPr>
            <a:xfrm>
              <a:off x="3852829" y="1759829"/>
              <a:ext cx="1037066" cy="371566"/>
            </a:xfrm>
            <a:prstGeom prst="snip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200" dirty="0" err="1" smtClean="0">
                  <a:solidFill>
                    <a:schemeClr val="tx1"/>
                  </a:solidFill>
                </a:rPr>
                <a:t>Ingress</a:t>
              </a:r>
              <a:endParaRPr lang="pt-BR" sz="1200" dirty="0">
                <a:solidFill>
                  <a:schemeClr val="tx1"/>
                </a:solidFill>
              </a:endParaRPr>
            </a:p>
          </p:txBody>
        </p:sp>
        <p:cxnSp>
          <p:nvCxnSpPr>
            <p:cNvPr id="154" name="Conector angulado 153"/>
            <p:cNvCxnSpPr>
              <a:stCxn id="123" idx="0"/>
              <a:endCxn id="120" idx="4"/>
            </p:cNvCxnSpPr>
            <p:nvPr/>
          </p:nvCxnSpPr>
          <p:spPr>
            <a:xfrm flipV="1">
              <a:off x="3767005" y="4319776"/>
              <a:ext cx="1590484" cy="650462"/>
            </a:xfrm>
            <a:prstGeom prst="bentConnector2">
              <a:avLst/>
            </a:prstGeom>
            <a:ln w="19050">
              <a:solidFill>
                <a:schemeClr val="accent6"/>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55" name="Elipse 154"/>
            <p:cNvSpPr/>
            <p:nvPr/>
          </p:nvSpPr>
          <p:spPr>
            <a:xfrm>
              <a:off x="512540" y="4452267"/>
              <a:ext cx="1079566" cy="1079566"/>
            </a:xfrm>
            <a:prstGeom prst="ellipse">
              <a:avLst/>
            </a:prstGeom>
            <a:solidFill>
              <a:schemeClr val="bg1"/>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Service</a:t>
              </a:r>
            </a:p>
            <a:p>
              <a:pPr algn="ctr"/>
              <a:r>
                <a:rPr lang="pt-BR" sz="1000" dirty="0" err="1" smtClean="0">
                  <a:solidFill>
                    <a:schemeClr val="tx1"/>
                  </a:solidFill>
                </a:rPr>
                <a:t>NodePort</a:t>
              </a:r>
              <a:endParaRPr lang="pt-BR" sz="1000" dirty="0">
                <a:solidFill>
                  <a:schemeClr val="tx1"/>
                </a:solidFill>
              </a:endParaRPr>
            </a:p>
          </p:txBody>
        </p:sp>
        <p:cxnSp>
          <p:nvCxnSpPr>
            <p:cNvPr id="156" name="Conector de seta reta 155"/>
            <p:cNvCxnSpPr/>
            <p:nvPr/>
          </p:nvCxnSpPr>
          <p:spPr>
            <a:xfrm>
              <a:off x="1658303" y="4992050"/>
              <a:ext cx="951346" cy="0"/>
            </a:xfrm>
            <a:prstGeom prst="straightConnector1">
              <a:avLst/>
            </a:prstGeom>
            <a:ln w="19050">
              <a:solidFill>
                <a:schemeClr val="accent5"/>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7" name="Conector angulado 156"/>
            <p:cNvCxnSpPr>
              <a:stCxn id="155" idx="4"/>
            </p:cNvCxnSpPr>
            <p:nvPr/>
          </p:nvCxnSpPr>
          <p:spPr>
            <a:xfrm rot="16200000" flipH="1">
              <a:off x="4378897" y="2205259"/>
              <a:ext cx="742446" cy="7395594"/>
            </a:xfrm>
            <a:prstGeom prst="bentConnector2">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58" name="Conector reto 157"/>
            <p:cNvCxnSpPr/>
            <p:nvPr/>
          </p:nvCxnSpPr>
          <p:spPr>
            <a:xfrm flipV="1">
              <a:off x="8480891" y="2246937"/>
              <a:ext cx="0" cy="4024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59" name="Retângulo de cantos arredondados 158"/>
            <p:cNvSpPr/>
            <p:nvPr/>
          </p:nvSpPr>
          <p:spPr>
            <a:xfrm>
              <a:off x="5897272"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smtClean="0"/>
                <a:t>API Server</a:t>
              </a:r>
              <a:endParaRPr lang="pt-BR" sz="1100" dirty="0"/>
            </a:p>
          </p:txBody>
        </p:sp>
        <p:sp>
          <p:nvSpPr>
            <p:cNvPr id="160" name="Retângulo 159"/>
            <p:cNvSpPr/>
            <p:nvPr/>
          </p:nvSpPr>
          <p:spPr>
            <a:xfrm>
              <a:off x="2449000"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62" name="Retângulo 161"/>
            <p:cNvSpPr/>
            <p:nvPr/>
          </p:nvSpPr>
          <p:spPr>
            <a:xfrm>
              <a:off x="6697472" y="5739958"/>
              <a:ext cx="161213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63" name="Retângulo 162"/>
            <p:cNvSpPr/>
            <p:nvPr/>
          </p:nvSpPr>
          <p:spPr>
            <a:xfrm rot="16200000">
              <a:off x="6919828" y="1484134"/>
              <a:ext cx="2442676" cy="33709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smtClean="0"/>
                <a:t>kubelet</a:t>
              </a:r>
              <a:endParaRPr lang="pt-BR" dirty="0"/>
            </a:p>
          </p:txBody>
        </p:sp>
        <p:sp>
          <p:nvSpPr>
            <p:cNvPr id="164" name="Retângulo 163"/>
            <p:cNvSpPr/>
            <p:nvPr/>
          </p:nvSpPr>
          <p:spPr>
            <a:xfrm>
              <a:off x="733713" y="896718"/>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App2</a:t>
              </a:r>
              <a:endParaRPr lang="pt-BR" sz="1400" dirty="0">
                <a:solidFill>
                  <a:schemeClr val="tx1"/>
                </a:solidFill>
              </a:endParaRPr>
            </a:p>
          </p:txBody>
        </p:sp>
        <p:sp>
          <p:nvSpPr>
            <p:cNvPr id="165" name="Retângulo 164"/>
            <p:cNvSpPr/>
            <p:nvPr/>
          </p:nvSpPr>
          <p:spPr>
            <a:xfrm>
              <a:off x="733713" y="1605904"/>
              <a:ext cx="1111544" cy="556786"/>
            </a:xfrm>
            <a:prstGeom prst="rect">
              <a:avLst/>
            </a:prstGeom>
            <a:solidFill>
              <a:schemeClr val="bg1"/>
            </a:solidFill>
            <a:ln>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App3</a:t>
              </a:r>
              <a:endParaRPr lang="pt-BR" sz="1400" dirty="0">
                <a:solidFill>
                  <a:schemeClr val="tx1"/>
                </a:solidFill>
              </a:endParaRPr>
            </a:p>
          </p:txBody>
        </p:sp>
        <p:sp>
          <p:nvSpPr>
            <p:cNvPr id="179" name="Elipse 178"/>
            <p:cNvSpPr/>
            <p:nvPr/>
          </p:nvSpPr>
          <p:spPr>
            <a:xfrm rot="5400000">
              <a:off x="3853403" y="6232167"/>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4" name="Elipse 183"/>
            <p:cNvSpPr/>
            <p:nvPr/>
          </p:nvSpPr>
          <p:spPr>
            <a:xfrm rot="5400000">
              <a:off x="8441600" y="5375623"/>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5" name="Elipse 184"/>
            <p:cNvSpPr/>
            <p:nvPr/>
          </p:nvSpPr>
          <p:spPr>
            <a:xfrm rot="5400000">
              <a:off x="8441600" y="2207645"/>
              <a:ext cx="78581" cy="78581"/>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86" name="Conector reto 185"/>
            <p:cNvCxnSpPr/>
            <p:nvPr/>
          </p:nvCxnSpPr>
          <p:spPr>
            <a:xfrm>
              <a:off x="3236935" y="5451926"/>
              <a:ext cx="0" cy="176978"/>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87" name="Conector reto 186"/>
            <p:cNvCxnSpPr/>
            <p:nvPr/>
          </p:nvCxnSpPr>
          <p:spPr>
            <a:xfrm>
              <a:off x="7503540" y="5451926"/>
              <a:ext cx="0" cy="188853"/>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188" name="Conector reto 187"/>
            <p:cNvCxnSpPr/>
            <p:nvPr/>
          </p:nvCxnSpPr>
          <p:spPr>
            <a:xfrm>
              <a:off x="1289485" y="2286226"/>
              <a:ext cx="0" cy="176978"/>
            </a:xfrm>
            <a:prstGeom prst="line">
              <a:avLst/>
            </a:prstGeom>
            <a:ln w="38100">
              <a:solidFill>
                <a:schemeClr val="accent6"/>
              </a:solidFill>
              <a:prstDash val="sysDot"/>
            </a:ln>
          </p:spPr>
          <p:style>
            <a:lnRef idx="1">
              <a:schemeClr val="accent1"/>
            </a:lnRef>
            <a:fillRef idx="0">
              <a:schemeClr val="accent1"/>
            </a:fillRef>
            <a:effectRef idx="0">
              <a:schemeClr val="accent1"/>
            </a:effectRef>
            <a:fontRef idx="minor">
              <a:schemeClr val="tx1"/>
            </a:fontRef>
          </p:style>
        </p:cxnSp>
        <p:sp>
          <p:nvSpPr>
            <p:cNvPr id="189" name="Retângulo de cantos arredondados 188"/>
            <p:cNvSpPr/>
            <p:nvPr/>
          </p:nvSpPr>
          <p:spPr>
            <a:xfrm>
              <a:off x="6896609" y="556526"/>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t>Kubeproxy</a:t>
              </a:r>
              <a:endParaRPr lang="pt-BR" sz="1100" dirty="0"/>
            </a:p>
          </p:txBody>
        </p:sp>
        <p:sp>
          <p:nvSpPr>
            <p:cNvPr id="190" name="Retângulo de cantos arredondados 189"/>
            <p:cNvSpPr/>
            <p:nvPr/>
          </p:nvSpPr>
          <p:spPr>
            <a:xfrm>
              <a:off x="5896576" y="1139620"/>
              <a:ext cx="893398" cy="471826"/>
            </a:xfrm>
            <a:prstGeom prst="roundRect">
              <a:avLst>
                <a:gd name="adj" fmla="val 270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dirty="0" err="1" smtClean="0"/>
                <a:t>etcd</a:t>
              </a:r>
              <a:endParaRPr lang="pt-BR" sz="1100" dirty="0"/>
            </a:p>
          </p:txBody>
        </p:sp>
        <p:sp>
          <p:nvSpPr>
            <p:cNvPr id="191" name="CaixaDeTexto 190"/>
            <p:cNvSpPr txBox="1"/>
            <p:nvPr/>
          </p:nvSpPr>
          <p:spPr>
            <a:xfrm>
              <a:off x="446497" y="93132"/>
              <a:ext cx="981038" cy="307777"/>
            </a:xfrm>
            <a:prstGeom prst="rect">
              <a:avLst/>
            </a:prstGeom>
            <a:noFill/>
          </p:spPr>
          <p:txBody>
            <a:bodyPr wrap="none" rtlCol="0">
              <a:spAutoFit/>
            </a:bodyPr>
            <a:lstStyle/>
            <a:p>
              <a:r>
                <a:rPr lang="pt-BR" sz="1400" dirty="0" smtClean="0"/>
                <a:t>Visão geral</a:t>
              </a:r>
              <a:endParaRPr lang="pt-BR" sz="1400" dirty="0"/>
            </a:p>
          </p:txBody>
        </p:sp>
      </p:grpSp>
    </p:spTree>
    <p:extLst>
      <p:ext uri="{BB962C8B-B14F-4D97-AF65-F5344CB8AC3E}">
        <p14:creationId xmlns:p14="http://schemas.microsoft.com/office/powerpoint/2010/main" val="185466776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3240460" cy="8101013"/>
            <a:chOff x="0" y="0"/>
            <a:chExt cx="3240460" cy="8101013"/>
          </a:xfrm>
        </p:grpSpPr>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pic>
        <p:nvPicPr>
          <p:cNvPr id="3174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2948" y="2826370"/>
            <a:ext cx="6096000" cy="390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aixaDeTexto 1"/>
          <p:cNvSpPr txBox="1"/>
          <p:nvPr/>
        </p:nvSpPr>
        <p:spPr>
          <a:xfrm>
            <a:off x="4021423" y="1026169"/>
            <a:ext cx="3600400" cy="2123658"/>
          </a:xfrm>
          <a:prstGeom prst="rect">
            <a:avLst/>
          </a:prstGeom>
          <a:noFill/>
        </p:spPr>
        <p:txBody>
          <a:bodyPr wrap="square" rtlCol="0">
            <a:spAutoFit/>
          </a:bodyPr>
          <a:lstStyle/>
          <a:p>
            <a:pPr marL="342900" indent="-342900">
              <a:buFont typeface="Arial" panose="020B0604020202020204" pitchFamily="34" charset="0"/>
              <a:buChar char="•"/>
            </a:pPr>
            <a:r>
              <a:rPr lang="pt-BR" sz="4400" i="1" dirty="0" smtClean="0">
                <a:solidFill>
                  <a:srgbClr val="8CABD0"/>
                </a:solidFill>
              </a:rPr>
              <a:t>Dúvidas</a:t>
            </a:r>
          </a:p>
          <a:p>
            <a:pPr marL="342900" indent="-342900">
              <a:buFont typeface="Arial" panose="020B0604020202020204" pitchFamily="34" charset="0"/>
              <a:buChar char="•"/>
            </a:pPr>
            <a:r>
              <a:rPr lang="pt-BR" sz="4400" i="1" dirty="0" smtClean="0">
                <a:solidFill>
                  <a:srgbClr val="8CABD0"/>
                </a:solidFill>
              </a:rPr>
              <a:t>Críticas</a:t>
            </a:r>
          </a:p>
          <a:p>
            <a:pPr marL="342900" indent="-342900">
              <a:buFont typeface="Arial" panose="020B0604020202020204" pitchFamily="34" charset="0"/>
              <a:buChar char="•"/>
            </a:pPr>
            <a:r>
              <a:rPr lang="pt-BR" sz="4400" i="1" dirty="0" smtClean="0">
                <a:solidFill>
                  <a:srgbClr val="8CABD0"/>
                </a:solidFill>
              </a:rPr>
              <a:t>Sugestões ...</a:t>
            </a:r>
          </a:p>
        </p:txBody>
      </p:sp>
      <p:sp>
        <p:nvSpPr>
          <p:cNvPr id="17" name="CaixaDeTexto 16"/>
          <p:cNvSpPr txBox="1"/>
          <p:nvPr/>
        </p:nvSpPr>
        <p:spPr>
          <a:xfrm>
            <a:off x="8634150" y="7146850"/>
            <a:ext cx="5119478" cy="415498"/>
          </a:xfrm>
          <a:prstGeom prst="rect">
            <a:avLst/>
          </a:prstGeom>
          <a:noFill/>
        </p:spPr>
        <p:txBody>
          <a:bodyPr wrap="none" rtlCol="0">
            <a:spAutoFit/>
          </a:bodyPr>
          <a:lstStyle/>
          <a:p>
            <a:r>
              <a:rPr lang="pt-BR" dirty="0" smtClean="0"/>
              <a:t>Matheus Neder – matheusneder@gmail.com</a:t>
            </a:r>
            <a:endParaRPr lang="pt-BR" dirty="0"/>
          </a:p>
        </p:txBody>
      </p:sp>
    </p:spTree>
    <p:extLst>
      <p:ext uri="{BB962C8B-B14F-4D97-AF65-F5344CB8AC3E}">
        <p14:creationId xmlns:p14="http://schemas.microsoft.com/office/powerpoint/2010/main" val="15880689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1722"/>
          <a:stretch/>
        </p:blipFill>
        <p:spPr bwMode="auto">
          <a:xfrm>
            <a:off x="10544433" y="2538338"/>
            <a:ext cx="3281203" cy="4101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3"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3880934" cy="646331"/>
          </a:xfrm>
          <a:prstGeom prst="rect">
            <a:avLst/>
          </a:prstGeom>
          <a:noFill/>
        </p:spPr>
        <p:txBody>
          <a:bodyPr wrap="none" rtlCol="0">
            <a:spAutoFit/>
          </a:bodyPr>
          <a:lstStyle/>
          <a:p>
            <a:r>
              <a:rPr lang="pt-BR" sz="3600" dirty="0" smtClean="0">
                <a:solidFill>
                  <a:schemeClr val="tx2"/>
                </a:solidFill>
              </a:rPr>
              <a:t>O que é </a:t>
            </a:r>
            <a:r>
              <a:rPr lang="pt-BR" sz="3600" dirty="0" err="1" smtClean="0">
                <a:solidFill>
                  <a:schemeClr val="tx2"/>
                </a:solidFill>
              </a:rPr>
              <a:t>Kubernetes</a:t>
            </a:r>
            <a:endParaRPr lang="pt-BR" sz="3600" dirty="0">
              <a:solidFill>
                <a:schemeClr val="tx2"/>
              </a:solidFill>
            </a:endParaRPr>
          </a:p>
        </p:txBody>
      </p:sp>
      <p:sp>
        <p:nvSpPr>
          <p:cNvPr id="18" name="CaixaDeTexto 17"/>
          <p:cNvSpPr txBox="1"/>
          <p:nvPr/>
        </p:nvSpPr>
        <p:spPr>
          <a:xfrm>
            <a:off x="3600500" y="7444730"/>
            <a:ext cx="5663858" cy="307777"/>
          </a:xfrm>
          <a:prstGeom prst="rect">
            <a:avLst/>
          </a:prstGeom>
          <a:noFill/>
        </p:spPr>
        <p:txBody>
          <a:bodyPr wrap="none" rtlCol="0">
            <a:spAutoFit/>
          </a:bodyPr>
          <a:lstStyle/>
          <a:p>
            <a:r>
              <a:rPr lang="pt-BR" sz="1400" dirty="0" smtClean="0"/>
              <a:t>Fonte: https://kubernetes.io/docs/concepts/overview/what-is-kubernetes/</a:t>
            </a:r>
            <a:endParaRPr lang="pt-BR" sz="1400" dirty="0"/>
          </a:p>
        </p:txBody>
      </p:sp>
      <p:sp>
        <p:nvSpPr>
          <p:cNvPr id="3" name="CaixaDeTexto 2"/>
          <p:cNvSpPr txBox="1"/>
          <p:nvPr/>
        </p:nvSpPr>
        <p:spPr>
          <a:xfrm>
            <a:off x="3800782" y="2797041"/>
            <a:ext cx="8656702" cy="2477601"/>
          </a:xfrm>
          <a:prstGeom prst="rect">
            <a:avLst/>
          </a:prstGeom>
          <a:noFill/>
        </p:spPr>
        <p:txBody>
          <a:bodyPr wrap="square" rtlCol="0">
            <a:spAutoFit/>
          </a:bodyPr>
          <a:lstStyle/>
          <a:p>
            <a:pPr marL="457200" indent="-457200">
              <a:spcAft>
                <a:spcPts val="1800"/>
              </a:spcAft>
              <a:buFont typeface="Wingdings" panose="05000000000000000000" pitchFamily="2" charset="2"/>
              <a:buChar char="Ø"/>
            </a:pPr>
            <a:r>
              <a:rPr lang="pt-BR" sz="2400" b="1" dirty="0" smtClean="0"/>
              <a:t>Auto curável (self-</a:t>
            </a:r>
            <a:r>
              <a:rPr lang="pt-BR" sz="2400" b="1" dirty="0" err="1" smtClean="0"/>
              <a:t>healing</a:t>
            </a:r>
            <a:r>
              <a:rPr lang="pt-BR" sz="2400" dirty="0" smtClean="0"/>
              <a:t>)</a:t>
            </a:r>
          </a:p>
          <a:p>
            <a:pPr marL="997153" lvl="1" indent="-457200">
              <a:spcAft>
                <a:spcPts val="800"/>
              </a:spcAft>
              <a:buFont typeface="Wingdings" panose="05000000000000000000" pitchFamily="2" charset="2"/>
              <a:buChar char="ü"/>
            </a:pPr>
            <a:r>
              <a:rPr lang="pt-BR" sz="2400" dirty="0" smtClean="0"/>
              <a:t>Colocação automática (</a:t>
            </a:r>
            <a:r>
              <a:rPr lang="pt-BR" sz="2400" i="1" dirty="0" err="1" smtClean="0"/>
              <a:t>auto-placement</a:t>
            </a:r>
            <a:r>
              <a:rPr lang="pt-BR" sz="2400" dirty="0" smtClean="0"/>
              <a:t>)</a:t>
            </a:r>
          </a:p>
          <a:p>
            <a:pPr marL="997153" lvl="1" indent="-457200">
              <a:spcAft>
                <a:spcPts val="800"/>
              </a:spcAft>
              <a:buFont typeface="Wingdings" panose="05000000000000000000" pitchFamily="2" charset="2"/>
              <a:buChar char="ü"/>
            </a:pPr>
            <a:r>
              <a:rPr lang="pt-BR" sz="2400" dirty="0"/>
              <a:t>R</a:t>
            </a:r>
            <a:r>
              <a:rPr lang="pt-BR" sz="2400" dirty="0" smtClean="0"/>
              <a:t>einício automático (</a:t>
            </a:r>
            <a:r>
              <a:rPr lang="pt-BR" sz="2400" i="1" dirty="0" err="1" smtClean="0"/>
              <a:t>auto-restart</a:t>
            </a:r>
            <a:r>
              <a:rPr lang="pt-BR" sz="2400" dirty="0" smtClean="0"/>
              <a:t>)</a:t>
            </a:r>
          </a:p>
          <a:p>
            <a:pPr marL="997153" lvl="1" indent="-457200">
              <a:spcAft>
                <a:spcPts val="800"/>
              </a:spcAft>
              <a:buFont typeface="Wingdings" panose="05000000000000000000" pitchFamily="2" charset="2"/>
              <a:buChar char="ü"/>
            </a:pPr>
            <a:r>
              <a:rPr lang="pt-BR" sz="2400" dirty="0" smtClean="0"/>
              <a:t>Replicação automática (</a:t>
            </a:r>
            <a:r>
              <a:rPr lang="pt-BR" sz="2400" i="1" dirty="0" err="1" smtClean="0"/>
              <a:t>auto-replication</a:t>
            </a:r>
            <a:r>
              <a:rPr lang="pt-BR" sz="2400" dirty="0" smtClean="0"/>
              <a:t>)</a:t>
            </a:r>
          </a:p>
          <a:p>
            <a:pPr marL="997153" lvl="1" indent="-457200">
              <a:spcAft>
                <a:spcPts val="800"/>
              </a:spcAft>
              <a:buFont typeface="Wingdings" panose="05000000000000000000" pitchFamily="2" charset="2"/>
              <a:buChar char="ü"/>
            </a:pPr>
            <a:r>
              <a:rPr lang="pt-BR" sz="2400" dirty="0" smtClean="0"/>
              <a:t>Dimensionamento automático (</a:t>
            </a:r>
            <a:r>
              <a:rPr lang="pt-BR" sz="2400" i="1" dirty="0" err="1" smtClean="0"/>
              <a:t>auto-scaling</a:t>
            </a:r>
            <a:r>
              <a:rPr lang="pt-BR" sz="2400" dirty="0" smtClean="0"/>
              <a:t>)</a:t>
            </a:r>
          </a:p>
        </p:txBody>
      </p:sp>
      <p:cxnSp>
        <p:nvCxnSpPr>
          <p:cNvPr id="19" name="Conector reto 18"/>
          <p:cNvCxnSpPr/>
          <p:nvPr/>
        </p:nvCxnSpPr>
        <p:spPr>
          <a:xfrm>
            <a:off x="3240460" y="2250306"/>
            <a:ext cx="6768752"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20" name="CaixaDeTexto 19"/>
          <p:cNvSpPr txBox="1"/>
          <p:nvPr/>
        </p:nvSpPr>
        <p:spPr>
          <a:xfrm>
            <a:off x="3782519" y="1578562"/>
            <a:ext cx="3291029" cy="646331"/>
          </a:xfrm>
          <a:prstGeom prst="rect">
            <a:avLst/>
          </a:prstGeom>
          <a:noFill/>
        </p:spPr>
        <p:txBody>
          <a:bodyPr wrap="none" rtlCol="0">
            <a:spAutoFit/>
          </a:bodyPr>
          <a:lstStyle/>
          <a:p>
            <a:r>
              <a:rPr lang="pt-BR" sz="3600" dirty="0" smtClean="0"/>
              <a:t>O </a:t>
            </a:r>
            <a:r>
              <a:rPr lang="pt-BR" sz="3600" dirty="0" err="1" smtClean="0"/>
              <a:t>Kubernetes</a:t>
            </a:r>
            <a:r>
              <a:rPr lang="pt-BR" sz="3600" dirty="0" smtClean="0"/>
              <a:t> é:</a:t>
            </a:r>
            <a:endParaRPr lang="pt-BR" sz="3600" dirty="0"/>
          </a:p>
        </p:txBody>
      </p:sp>
    </p:spTree>
    <p:extLst>
      <p:ext uri="{BB962C8B-B14F-4D97-AF65-F5344CB8AC3E}">
        <p14:creationId xmlns:p14="http://schemas.microsoft.com/office/powerpoint/2010/main" val="289629222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7096751"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Origem (</a:t>
            </a:r>
            <a:r>
              <a:rPr lang="pt-BR" sz="3600" dirty="0" err="1" smtClean="0">
                <a:solidFill>
                  <a:schemeClr val="tx2"/>
                </a:solidFill>
              </a:rPr>
              <a:t>Google’s</a:t>
            </a:r>
            <a:r>
              <a:rPr lang="pt-BR" sz="3600" dirty="0" smtClean="0">
                <a:solidFill>
                  <a:schemeClr val="tx2"/>
                </a:solidFill>
              </a:rPr>
              <a:t> </a:t>
            </a:r>
            <a:r>
              <a:rPr lang="pt-BR" sz="3600" dirty="0" err="1" smtClean="0">
                <a:solidFill>
                  <a:schemeClr val="tx2"/>
                </a:solidFill>
              </a:rPr>
              <a:t>Borg</a:t>
            </a:r>
            <a:r>
              <a:rPr lang="pt-BR" sz="3600" dirty="0" smtClean="0">
                <a:solidFill>
                  <a:schemeClr val="tx2"/>
                </a:solidFill>
              </a:rPr>
              <a:t>)</a:t>
            </a:r>
          </a:p>
        </p:txBody>
      </p:sp>
      <p:sp>
        <p:nvSpPr>
          <p:cNvPr id="18" name="CaixaDeTexto 17"/>
          <p:cNvSpPr txBox="1"/>
          <p:nvPr/>
        </p:nvSpPr>
        <p:spPr>
          <a:xfrm>
            <a:off x="4320580" y="7218858"/>
            <a:ext cx="4344203" cy="307777"/>
          </a:xfrm>
          <a:prstGeom prst="rect">
            <a:avLst/>
          </a:prstGeom>
          <a:noFill/>
        </p:spPr>
        <p:txBody>
          <a:bodyPr wrap="none" rtlCol="0">
            <a:spAutoFit/>
          </a:bodyPr>
          <a:lstStyle/>
          <a:p>
            <a:r>
              <a:rPr lang="pt-BR" sz="1400" dirty="0" smtClean="0"/>
              <a:t>Fonte: https://research.google.com/pubs/pub43438.html</a:t>
            </a:r>
            <a:endParaRPr lang="pt-BR" sz="1400" dirty="0"/>
          </a:p>
        </p:txBody>
      </p:sp>
      <p:sp>
        <p:nvSpPr>
          <p:cNvPr id="21" name="Espaço Reservado para Conteúdo 2"/>
          <p:cNvSpPr>
            <a:spLocks noGrp="1"/>
          </p:cNvSpPr>
          <p:nvPr>
            <p:ph idx="1"/>
          </p:nvPr>
        </p:nvSpPr>
        <p:spPr>
          <a:xfrm>
            <a:off x="4320580" y="4218329"/>
            <a:ext cx="8424936" cy="3163996"/>
          </a:xfrm>
        </p:spPr>
        <p:txBody>
          <a:bodyPr>
            <a:noAutofit/>
          </a:bodyPr>
          <a:lstStyle/>
          <a:p>
            <a:pPr marL="0" indent="0">
              <a:buNone/>
            </a:pPr>
            <a:r>
              <a:rPr lang="pt-BR" sz="3600" i="1" dirty="0" smtClean="0"/>
              <a:t>O sistema </a:t>
            </a:r>
            <a:r>
              <a:rPr lang="pt-BR" sz="3600" b="1" i="1" dirty="0" err="1" smtClean="0"/>
              <a:t>Borg</a:t>
            </a:r>
            <a:r>
              <a:rPr lang="pt-BR" sz="3600" i="1" dirty="0" smtClean="0"/>
              <a:t> do Google é um gerenciador de cluster que executa centenas de milhares de tarefas, a partir de milhares de aplicações diferentes, em diversos clusters com até dez mil máquinas cada.</a:t>
            </a:r>
          </a:p>
        </p:txBody>
      </p:sp>
      <p:sp>
        <p:nvSpPr>
          <p:cNvPr id="22" name="CaixaDeTexto 21"/>
          <p:cNvSpPr txBox="1"/>
          <p:nvPr/>
        </p:nvSpPr>
        <p:spPr>
          <a:xfrm>
            <a:off x="3816524" y="3954104"/>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3" name="CaixaDeTexto 22"/>
          <p:cNvSpPr txBox="1"/>
          <p:nvPr/>
        </p:nvSpPr>
        <p:spPr>
          <a:xfrm>
            <a:off x="10225236" y="6234553"/>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6" name="Espaço Reservado para Conteúdo 2"/>
          <p:cNvSpPr txBox="1">
            <a:spLocks/>
          </p:cNvSpPr>
          <p:nvPr/>
        </p:nvSpPr>
        <p:spPr>
          <a:xfrm>
            <a:off x="4320580" y="1639616"/>
            <a:ext cx="8424936" cy="1885819"/>
          </a:xfrm>
          <a:prstGeom prst="rect">
            <a:avLst/>
          </a:prstGeom>
        </p:spPr>
        <p:txBody>
          <a:bodyPr vert="horz" lIns="107991" tIns="53995" rIns="107991" bIns="53995" rtlCol="0">
            <a:noAutofit/>
          </a:bodyPr>
          <a:lstStyle>
            <a:lvl1pPr marL="404965" indent="-404965" algn="l" defTabSz="1079906" rtl="0" eaLnBrk="1" latinLnBrk="0" hangingPunct="1">
              <a:spcBef>
                <a:spcPct val="20000"/>
              </a:spcBef>
              <a:buFont typeface="Arial" panose="020B0604020202020204" pitchFamily="34" charset="0"/>
              <a:buChar char="•"/>
              <a:defRPr sz="3800" kern="1200">
                <a:solidFill>
                  <a:schemeClr val="tx1"/>
                </a:solidFill>
                <a:latin typeface="+mn-lt"/>
                <a:ea typeface="+mn-ea"/>
                <a:cs typeface="+mn-cs"/>
              </a:defRPr>
            </a:lvl1pPr>
            <a:lvl2pPr marL="877424" indent="-337471" algn="l" defTabSz="1079906" rtl="0" eaLnBrk="1" latinLnBrk="0" hangingPunct="1">
              <a:spcBef>
                <a:spcPct val="20000"/>
              </a:spcBef>
              <a:buFont typeface="Arial" panose="020B0604020202020204" pitchFamily="34" charset="0"/>
              <a:buChar char="–"/>
              <a:defRPr sz="3300" kern="1200">
                <a:solidFill>
                  <a:schemeClr val="tx1"/>
                </a:solidFill>
                <a:latin typeface="+mn-lt"/>
                <a:ea typeface="+mn-ea"/>
                <a:cs typeface="+mn-cs"/>
              </a:defRPr>
            </a:lvl2pPr>
            <a:lvl3pPr marL="1349883" indent="-269977" algn="l" defTabSz="1079906"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3pPr>
            <a:lvl4pPr marL="1889836"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4pPr>
            <a:lvl5pPr marL="2429789"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5pPr>
            <a:lvl6pPr marL="2969743"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6pPr>
            <a:lvl7pPr marL="3509696"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7pPr>
            <a:lvl8pPr marL="4049649"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8pPr>
            <a:lvl9pPr marL="4589602" indent="-269977" algn="l" defTabSz="1079906"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pt-BR" sz="3600" i="1" dirty="0" smtClean="0"/>
              <a:t>O Google está executando </a:t>
            </a:r>
            <a:r>
              <a:rPr lang="pt-BR" sz="3600" i="1" dirty="0" err="1" smtClean="0"/>
              <a:t>workloads</a:t>
            </a:r>
            <a:r>
              <a:rPr lang="pt-BR" sz="3600" i="1" dirty="0" smtClean="0"/>
              <a:t> </a:t>
            </a:r>
            <a:r>
              <a:rPr lang="pt-BR" sz="3600" i="1" dirty="0" err="1" smtClean="0"/>
              <a:t>conteinerizados</a:t>
            </a:r>
            <a:r>
              <a:rPr lang="pt-BR" sz="3600" i="1" dirty="0" smtClean="0"/>
              <a:t> em produção há mais de uma década.</a:t>
            </a:r>
            <a:endParaRPr lang="pt-BR" sz="3600" i="1" dirty="0"/>
          </a:p>
        </p:txBody>
      </p:sp>
      <p:sp>
        <p:nvSpPr>
          <p:cNvPr id="27" name="CaixaDeTexto 26"/>
          <p:cNvSpPr txBox="1"/>
          <p:nvPr/>
        </p:nvSpPr>
        <p:spPr>
          <a:xfrm>
            <a:off x="4317595" y="3526705"/>
            <a:ext cx="6051657" cy="307777"/>
          </a:xfrm>
          <a:prstGeom prst="rect">
            <a:avLst/>
          </a:prstGeom>
          <a:noFill/>
        </p:spPr>
        <p:txBody>
          <a:bodyPr wrap="none" rtlCol="0">
            <a:spAutoFit/>
          </a:bodyPr>
          <a:lstStyle/>
          <a:p>
            <a:r>
              <a:rPr lang="pt-BR" sz="1400" dirty="0" smtClean="0"/>
              <a:t>Fonte: http://blog.kubernetes.io/2015/04/borg-predecessor-to-kubernetes.html</a:t>
            </a:r>
            <a:endParaRPr lang="pt-BR" sz="1400" dirty="0"/>
          </a:p>
        </p:txBody>
      </p:sp>
      <p:sp>
        <p:nvSpPr>
          <p:cNvPr id="28" name="CaixaDeTexto 27"/>
          <p:cNvSpPr txBox="1"/>
          <p:nvPr/>
        </p:nvSpPr>
        <p:spPr>
          <a:xfrm>
            <a:off x="3816524" y="1378890"/>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9" name="CaixaDeTexto 28"/>
          <p:cNvSpPr txBox="1"/>
          <p:nvPr/>
        </p:nvSpPr>
        <p:spPr>
          <a:xfrm>
            <a:off x="6634198" y="2562145"/>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 name="CaixaDeTexto 1"/>
          <p:cNvSpPr txBox="1"/>
          <p:nvPr/>
        </p:nvSpPr>
        <p:spPr>
          <a:xfrm>
            <a:off x="7272908" y="2914928"/>
            <a:ext cx="3373359" cy="415498"/>
          </a:xfrm>
          <a:prstGeom prst="rect">
            <a:avLst/>
          </a:prstGeom>
          <a:noFill/>
        </p:spPr>
        <p:txBody>
          <a:bodyPr wrap="none" rtlCol="0">
            <a:spAutoFit/>
          </a:bodyPr>
          <a:lstStyle/>
          <a:p>
            <a:r>
              <a:rPr lang="pt-BR" dirty="0" smtClean="0"/>
              <a:t>(Publicação de Abril de 2015)</a:t>
            </a:r>
            <a:endParaRPr lang="pt-BR" dirty="0"/>
          </a:p>
        </p:txBody>
      </p:sp>
      <p:sp>
        <p:nvSpPr>
          <p:cNvPr id="30" name="CaixaDeTexto 29"/>
          <p:cNvSpPr txBox="1"/>
          <p:nvPr/>
        </p:nvSpPr>
        <p:spPr>
          <a:xfrm>
            <a:off x="10801300" y="6587336"/>
            <a:ext cx="893193" cy="415498"/>
          </a:xfrm>
          <a:prstGeom prst="rect">
            <a:avLst/>
          </a:prstGeom>
          <a:noFill/>
        </p:spPr>
        <p:txBody>
          <a:bodyPr wrap="none" rtlCol="0">
            <a:spAutoFit/>
          </a:bodyPr>
          <a:lstStyle/>
          <a:p>
            <a:r>
              <a:rPr lang="pt-BR" dirty="0" smtClean="0"/>
              <a:t>(2015)</a:t>
            </a:r>
            <a:endParaRPr lang="pt-BR" dirty="0"/>
          </a:p>
        </p:txBody>
      </p:sp>
    </p:spTree>
    <p:extLst>
      <p:ext uri="{BB962C8B-B14F-4D97-AF65-F5344CB8AC3E}">
        <p14:creationId xmlns:p14="http://schemas.microsoft.com/office/powerpoint/2010/main" val="709296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sp>
        <p:nvSpPr>
          <p:cNvPr id="17" name="CaixaDeTexto 16"/>
          <p:cNvSpPr txBox="1"/>
          <p:nvPr/>
        </p:nvSpPr>
        <p:spPr>
          <a:xfrm>
            <a:off x="4073026" y="260722"/>
            <a:ext cx="7096751" cy="646331"/>
          </a:xfrm>
          <a:prstGeom prst="rect">
            <a:avLst/>
          </a:prstGeom>
          <a:noFill/>
        </p:spPr>
        <p:txBody>
          <a:bodyPr wrap="none" rtlCol="0">
            <a:spAutoFit/>
          </a:bodyPr>
          <a:lstStyle/>
          <a:p>
            <a:r>
              <a:rPr lang="pt-BR" sz="3600" dirty="0" err="1" smtClean="0">
                <a:solidFill>
                  <a:schemeClr val="tx2"/>
                </a:solidFill>
              </a:rPr>
              <a:t>Kubernetes</a:t>
            </a:r>
            <a:r>
              <a:rPr lang="pt-BR" sz="3600" dirty="0" smtClean="0">
                <a:solidFill>
                  <a:schemeClr val="tx2"/>
                </a:solidFill>
              </a:rPr>
              <a:t> – Origem (</a:t>
            </a:r>
            <a:r>
              <a:rPr lang="pt-BR" sz="3600" dirty="0" err="1" smtClean="0">
                <a:solidFill>
                  <a:schemeClr val="tx2"/>
                </a:solidFill>
              </a:rPr>
              <a:t>Google’s</a:t>
            </a:r>
            <a:r>
              <a:rPr lang="pt-BR" sz="3600" dirty="0" smtClean="0">
                <a:solidFill>
                  <a:schemeClr val="tx2"/>
                </a:solidFill>
              </a:rPr>
              <a:t> </a:t>
            </a:r>
            <a:r>
              <a:rPr lang="pt-BR" sz="3600" dirty="0" err="1" smtClean="0">
                <a:solidFill>
                  <a:schemeClr val="tx2"/>
                </a:solidFill>
              </a:rPr>
              <a:t>Borg</a:t>
            </a:r>
            <a:r>
              <a:rPr lang="pt-BR" sz="3600" dirty="0" smtClean="0">
                <a:solidFill>
                  <a:schemeClr val="tx2"/>
                </a:solidFill>
              </a:rPr>
              <a:t>)</a:t>
            </a:r>
          </a:p>
        </p:txBody>
      </p:sp>
      <p:sp>
        <p:nvSpPr>
          <p:cNvPr id="18" name="CaixaDeTexto 17"/>
          <p:cNvSpPr txBox="1"/>
          <p:nvPr/>
        </p:nvSpPr>
        <p:spPr>
          <a:xfrm>
            <a:off x="3600500" y="7444730"/>
            <a:ext cx="6011582" cy="307777"/>
          </a:xfrm>
          <a:prstGeom prst="rect">
            <a:avLst/>
          </a:prstGeom>
          <a:noFill/>
        </p:spPr>
        <p:txBody>
          <a:bodyPr wrap="none" rtlCol="0">
            <a:spAutoFit/>
          </a:bodyPr>
          <a:lstStyle/>
          <a:p>
            <a:r>
              <a:rPr lang="pt-BR" sz="1400" dirty="0" smtClean="0"/>
              <a:t>Fonte: http://blog.kubernetes.io/2015/04/borg-predecessor-to-kubernetes.html</a:t>
            </a:r>
            <a:endParaRPr lang="pt-BR" sz="1400" dirty="0"/>
          </a:p>
        </p:txBody>
      </p:sp>
      <p:sp>
        <p:nvSpPr>
          <p:cNvPr id="21" name="Espaço Reservado para Conteúdo 2"/>
          <p:cNvSpPr>
            <a:spLocks noGrp="1"/>
          </p:cNvSpPr>
          <p:nvPr>
            <p:ph idx="1"/>
          </p:nvPr>
        </p:nvSpPr>
        <p:spPr>
          <a:xfrm>
            <a:off x="4320580" y="3354233"/>
            <a:ext cx="9073008" cy="3163996"/>
          </a:xfrm>
        </p:spPr>
        <p:txBody>
          <a:bodyPr>
            <a:noAutofit/>
          </a:bodyPr>
          <a:lstStyle/>
          <a:p>
            <a:pPr marL="0" indent="0">
              <a:buNone/>
            </a:pPr>
            <a:r>
              <a:rPr lang="pt-BR" sz="3600" i="1" dirty="0" smtClean="0"/>
              <a:t>Nós incorporamos as melhores ideias do </a:t>
            </a:r>
            <a:r>
              <a:rPr lang="pt-BR" sz="3600" i="1" dirty="0" err="1" smtClean="0"/>
              <a:t>Borg</a:t>
            </a:r>
            <a:r>
              <a:rPr lang="pt-BR" sz="3600" i="1" dirty="0" smtClean="0"/>
              <a:t> no </a:t>
            </a:r>
            <a:r>
              <a:rPr lang="pt-BR" sz="3600" i="1" dirty="0" err="1" smtClean="0"/>
              <a:t>Kubernetes</a:t>
            </a:r>
            <a:r>
              <a:rPr lang="pt-BR" sz="3600" i="1" dirty="0" smtClean="0"/>
              <a:t> e tentamos melhorar alguns pontos negativos que os usuários identificaram com o </a:t>
            </a:r>
            <a:r>
              <a:rPr lang="pt-BR" sz="3600" i="1" dirty="0" err="1" smtClean="0"/>
              <a:t>Borg</a:t>
            </a:r>
            <a:r>
              <a:rPr lang="pt-BR" sz="3600" i="1" dirty="0" smtClean="0"/>
              <a:t> ao longo dos anos.</a:t>
            </a:r>
          </a:p>
        </p:txBody>
      </p:sp>
      <p:sp>
        <p:nvSpPr>
          <p:cNvPr id="22" name="CaixaDeTexto 21"/>
          <p:cNvSpPr txBox="1"/>
          <p:nvPr/>
        </p:nvSpPr>
        <p:spPr>
          <a:xfrm>
            <a:off x="3816524" y="3090008"/>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3" name="CaixaDeTexto 22"/>
          <p:cNvSpPr txBox="1"/>
          <p:nvPr/>
        </p:nvSpPr>
        <p:spPr>
          <a:xfrm>
            <a:off x="9865196" y="4770292"/>
            <a:ext cx="697627" cy="1200329"/>
          </a:xfrm>
          <a:prstGeom prst="rect">
            <a:avLst/>
          </a:prstGeom>
          <a:noFill/>
        </p:spPr>
        <p:txBody>
          <a:bodyPr wrap="none" rtlCol="0">
            <a:spAutoFit/>
          </a:bodyPr>
          <a:lstStyle/>
          <a:p>
            <a:r>
              <a:rPr lang="pt-BR" sz="7200" i="1" dirty="0" smtClean="0">
                <a:latin typeface="Times New Roman" panose="02020603050405020304" pitchFamily="18" charset="0"/>
                <a:cs typeface="Times New Roman" panose="02020603050405020304" pitchFamily="18" charset="0"/>
              </a:rPr>
              <a:t>”</a:t>
            </a:r>
            <a:endParaRPr lang="pt-BR" sz="7200" i="1" dirty="0">
              <a:latin typeface="Times New Roman" panose="02020603050405020304" pitchFamily="18" charset="0"/>
              <a:cs typeface="Times New Roman" panose="02020603050405020304" pitchFamily="18" charset="0"/>
            </a:endParaRPr>
          </a:p>
        </p:txBody>
      </p:sp>
      <p:sp>
        <p:nvSpPr>
          <p:cNvPr id="2" name="CaixaDeTexto 1"/>
          <p:cNvSpPr txBox="1"/>
          <p:nvPr/>
        </p:nvSpPr>
        <p:spPr>
          <a:xfrm>
            <a:off x="3816525" y="1890266"/>
            <a:ext cx="10009112" cy="738664"/>
          </a:xfrm>
          <a:prstGeom prst="rect">
            <a:avLst/>
          </a:prstGeom>
          <a:noFill/>
        </p:spPr>
        <p:txBody>
          <a:bodyPr wrap="square" rtlCol="0">
            <a:spAutoFit/>
          </a:bodyPr>
          <a:lstStyle/>
          <a:p>
            <a:r>
              <a:rPr lang="pt-BR" dirty="0" smtClean="0"/>
              <a:t>Muitos dos desenvolvedores do Google que trabalham no </a:t>
            </a:r>
            <a:r>
              <a:rPr lang="pt-BR" i="1" dirty="0" err="1" smtClean="0"/>
              <a:t>Kubernetes</a:t>
            </a:r>
            <a:r>
              <a:rPr lang="pt-BR" dirty="0" smtClean="0"/>
              <a:t> eram anteriormente desenvolvedores no projeto </a:t>
            </a:r>
            <a:r>
              <a:rPr lang="pt-BR" i="1" dirty="0" smtClean="0"/>
              <a:t>Borg</a:t>
            </a:r>
            <a:r>
              <a:rPr lang="pt-BR" dirty="0" smtClean="0"/>
              <a:t>.</a:t>
            </a:r>
            <a:endParaRPr lang="pt-BR" dirty="0"/>
          </a:p>
        </p:txBody>
      </p:sp>
    </p:spTree>
    <p:extLst>
      <p:ext uri="{BB962C8B-B14F-4D97-AF65-F5344CB8AC3E}">
        <p14:creationId xmlns:p14="http://schemas.microsoft.com/office/powerpoint/2010/main" val="395137473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o 3"/>
          <p:cNvGrpSpPr/>
          <p:nvPr/>
        </p:nvGrpSpPr>
        <p:grpSpPr>
          <a:xfrm>
            <a:off x="0" y="0"/>
            <a:ext cx="14401800" cy="8101013"/>
            <a:chOff x="0" y="0"/>
            <a:chExt cx="14401800" cy="8101013"/>
          </a:xfrm>
        </p:grpSpPr>
        <p:sp>
          <p:nvSpPr>
            <p:cNvPr id="5" name="Retângulo 4"/>
            <p:cNvSpPr/>
            <p:nvPr/>
          </p:nvSpPr>
          <p:spPr>
            <a:xfrm>
              <a:off x="3384476" y="0"/>
              <a:ext cx="11017324" cy="114647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5"/>
            <p:cNvSpPr/>
            <p:nvPr/>
          </p:nvSpPr>
          <p:spPr>
            <a:xfrm>
              <a:off x="0" y="0"/>
              <a:ext cx="3240460" cy="8101013"/>
            </a:xfrm>
            <a:prstGeom prst="rect">
              <a:avLst/>
            </a:prstGeom>
            <a:solidFill>
              <a:srgbClr val="326D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7" name="Picture Placeholder 9"/>
            <p:cNvPicPr>
              <a:picLocks noChangeAspect="1"/>
            </p:cNvPicPr>
            <p:nvPr/>
          </p:nvPicPr>
          <p:blipFill rotWithShape="1">
            <a:blip r:embed="rId2" cstate="print">
              <a:extLst>
                <a:ext uri="{28A0092B-C50C-407E-A947-70E740481C1C}">
                  <a14:useLocalDpi xmlns:a14="http://schemas.microsoft.com/office/drawing/2010/main" val="0"/>
                </a:ext>
              </a:extLst>
            </a:blip>
            <a:srcRect l="6388" t="19" r="6032" b="19"/>
            <a:stretch/>
          </p:blipFill>
          <p:spPr>
            <a:xfrm>
              <a:off x="172080" y="738138"/>
              <a:ext cx="2870666" cy="5472608"/>
            </a:xfrm>
            <a:prstGeom prst="rect">
              <a:avLst/>
            </a:prstGeom>
          </p:spPr>
        </p:pic>
        <p:grpSp>
          <p:nvGrpSpPr>
            <p:cNvPr id="8" name="Grupo 7"/>
            <p:cNvGrpSpPr/>
            <p:nvPr/>
          </p:nvGrpSpPr>
          <p:grpSpPr>
            <a:xfrm>
              <a:off x="172079" y="7128333"/>
              <a:ext cx="2008489" cy="738597"/>
              <a:chOff x="275838" y="6570785"/>
              <a:chExt cx="3460319" cy="1272488"/>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38" y="6570786"/>
                <a:ext cx="1647825" cy="1272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tângulo 14"/>
              <p:cNvSpPr/>
              <p:nvPr/>
            </p:nvSpPr>
            <p:spPr>
              <a:xfrm>
                <a:off x="2088331" y="6570785"/>
                <a:ext cx="1647826" cy="12724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pt-BR"/>
              </a:p>
            </p:txBody>
          </p:sp>
          <p:pic>
            <p:nvPicPr>
              <p:cNvPr id="16" name="Picture 6" descr="http://bhs.com.br/wp-content/themes/bhs/images/marca-bh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126" y="7033040"/>
                <a:ext cx="1162236" cy="347975"/>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CaixaDeTexto 8"/>
            <p:cNvSpPr txBox="1"/>
            <p:nvPr/>
          </p:nvSpPr>
          <p:spPr>
            <a:xfrm>
              <a:off x="118164" y="5914003"/>
              <a:ext cx="2690248" cy="584775"/>
            </a:xfrm>
            <a:prstGeom prst="rect">
              <a:avLst/>
            </a:prstGeom>
            <a:noFill/>
          </p:spPr>
          <p:txBody>
            <a:bodyPr wrap="square" rtlCol="0">
              <a:spAutoFit/>
            </a:bodyPr>
            <a:lstStyle/>
            <a:p>
              <a:r>
                <a:rPr lang="pt-BR" sz="1600" dirty="0" smtClean="0">
                  <a:solidFill>
                    <a:schemeClr val="bg1"/>
                  </a:solidFill>
                </a:rPr>
                <a:t>Célula de Arquitetura e Infraestrutura</a:t>
              </a:r>
              <a:endParaRPr lang="pt-BR" sz="1600" dirty="0">
                <a:solidFill>
                  <a:schemeClr val="bg1"/>
                </a:solidFill>
              </a:endParaRPr>
            </a:p>
          </p:txBody>
        </p:sp>
        <p:grpSp>
          <p:nvGrpSpPr>
            <p:cNvPr id="10" name="Grupo 9"/>
            <p:cNvGrpSpPr/>
            <p:nvPr/>
          </p:nvGrpSpPr>
          <p:grpSpPr>
            <a:xfrm>
              <a:off x="0" y="6714802"/>
              <a:ext cx="1920296" cy="86119"/>
              <a:chOff x="0" y="260722"/>
              <a:chExt cx="2592588" cy="117376"/>
            </a:xfrm>
          </p:grpSpPr>
          <p:sp>
            <p:nvSpPr>
              <p:cNvPr id="11" name="Retângulo 10"/>
              <p:cNvSpPr/>
              <p:nvPr/>
            </p:nvSpPr>
            <p:spPr>
              <a:xfrm>
                <a:off x="0" y="260722"/>
                <a:ext cx="864196" cy="11737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p:cNvSpPr/>
              <p:nvPr/>
            </p:nvSpPr>
            <p:spPr>
              <a:xfrm>
                <a:off x="864196" y="260722"/>
                <a:ext cx="864196" cy="117376"/>
              </a:xfrm>
              <a:prstGeom prst="rect">
                <a:avLst/>
              </a:prstGeom>
              <a:solidFill>
                <a:srgbClr val="FFC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p:cNvSpPr/>
              <p:nvPr/>
            </p:nvSpPr>
            <p:spPr>
              <a:xfrm>
                <a:off x="1728392" y="260722"/>
                <a:ext cx="864196" cy="117376"/>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12548" t="12940" r="12038" b="10742"/>
          <a:stretch/>
        </p:blipFill>
        <p:spPr bwMode="auto">
          <a:xfrm>
            <a:off x="3672508" y="310901"/>
            <a:ext cx="5472608" cy="11936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CaixaDeTexto 16"/>
          <p:cNvSpPr txBox="1"/>
          <p:nvPr/>
        </p:nvSpPr>
        <p:spPr>
          <a:xfrm>
            <a:off x="3689906" y="1890266"/>
            <a:ext cx="10279746" cy="1569660"/>
          </a:xfrm>
          <a:prstGeom prst="rect">
            <a:avLst/>
          </a:prstGeom>
          <a:noFill/>
        </p:spPr>
        <p:txBody>
          <a:bodyPr wrap="square" rtlCol="0">
            <a:spAutoFit/>
          </a:bodyPr>
          <a:lstStyle/>
          <a:p>
            <a:r>
              <a:rPr lang="pt-BR" sz="2400" dirty="0" smtClean="0"/>
              <a:t>O projeto </a:t>
            </a:r>
            <a:r>
              <a:rPr lang="pt-BR" sz="2400" dirty="0" err="1" smtClean="0"/>
              <a:t>Kubernetes</a:t>
            </a:r>
            <a:r>
              <a:rPr lang="pt-BR" sz="2400" dirty="0" smtClean="0"/>
              <a:t> é o carro chefe da </a:t>
            </a:r>
            <a:r>
              <a:rPr lang="en-US" sz="2400" dirty="0" smtClean="0"/>
              <a:t>Cloud Native Computing Foundation (CNCF).</a:t>
            </a:r>
          </a:p>
          <a:p>
            <a:endParaRPr lang="en-US" sz="2400" dirty="0"/>
          </a:p>
          <a:p>
            <a:r>
              <a:rPr lang="en-US" sz="2400" dirty="0" smtClean="0"/>
              <a:t>A CNCF é </a:t>
            </a:r>
            <a:r>
              <a:rPr lang="en-US" sz="2400" dirty="0" err="1" smtClean="0"/>
              <a:t>formada</a:t>
            </a:r>
            <a:r>
              <a:rPr lang="en-US" sz="2400" dirty="0" smtClean="0"/>
              <a:t> </a:t>
            </a:r>
            <a:r>
              <a:rPr lang="en-US" sz="2400" dirty="0" err="1" smtClean="0"/>
              <a:t>por</a:t>
            </a:r>
            <a:r>
              <a:rPr lang="en-US" sz="2400" dirty="0" smtClean="0"/>
              <a:t>:</a:t>
            </a:r>
          </a:p>
        </p:txBody>
      </p:sp>
      <p:pic>
        <p:nvPicPr>
          <p:cNvPr id="307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t="28537" b="27600"/>
          <a:stretch/>
        </p:blipFill>
        <p:spPr bwMode="auto">
          <a:xfrm>
            <a:off x="4248572" y="3974576"/>
            <a:ext cx="1905000" cy="8355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AutoShape 5" descr="https://c.s-microsoft.com/en-us/CMSImages/lrn-share-site-ms-logo.png?version=bf62922f-fda3-d328-e220-b699eac0d6c0"/>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3078" name="Picture 6"/>
          <p:cNvPicPr>
            <a:picLocks noChangeAspect="1" noChangeArrowheads="1"/>
          </p:cNvPicPr>
          <p:nvPr/>
        </p:nvPicPr>
        <p:blipFill rotWithShape="1">
          <a:blip r:embed="rId7">
            <a:extLst>
              <a:ext uri="{28A0092B-C50C-407E-A947-70E740481C1C}">
                <a14:useLocalDpi xmlns:a14="http://schemas.microsoft.com/office/drawing/2010/main" val="0"/>
              </a:ext>
            </a:extLst>
          </a:blip>
          <a:srcRect t="37736" b="37200"/>
          <a:stretch/>
        </p:blipFill>
        <p:spPr bwMode="auto">
          <a:xfrm>
            <a:off x="4032548" y="5384850"/>
            <a:ext cx="2736304" cy="6858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26184" b="26147"/>
          <a:stretch/>
        </p:blipFill>
        <p:spPr bwMode="auto">
          <a:xfrm>
            <a:off x="7774721" y="5126704"/>
            <a:ext cx="1802443" cy="859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2" name="Picture 10"/>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33827" b="34642"/>
          <a:stretch/>
        </p:blipFill>
        <p:spPr bwMode="auto">
          <a:xfrm>
            <a:off x="7776964" y="4119910"/>
            <a:ext cx="1728192" cy="5449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3" name="Picture 11"/>
          <p:cNvPicPr>
            <a:picLocks noChangeAspect="1" noChangeArrowheads="1"/>
          </p:cNvPicPr>
          <p:nvPr/>
        </p:nvPicPr>
        <p:blipFill rotWithShape="1">
          <a:blip r:embed="rId10">
            <a:extLst>
              <a:ext uri="{28A0092B-C50C-407E-A947-70E740481C1C}">
                <a14:useLocalDpi xmlns:a14="http://schemas.microsoft.com/office/drawing/2010/main" val="0"/>
              </a:ext>
            </a:extLst>
          </a:blip>
          <a:srcRect r="21131"/>
          <a:stretch/>
        </p:blipFill>
        <p:spPr bwMode="auto">
          <a:xfrm>
            <a:off x="10818381" y="3978844"/>
            <a:ext cx="1639103" cy="831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4" name="Picture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2635" y="5177198"/>
            <a:ext cx="1366031" cy="1366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5"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536604" y="6471465"/>
            <a:ext cx="1440160" cy="9634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CaixaDeTexto 18"/>
          <p:cNvSpPr txBox="1"/>
          <p:nvPr/>
        </p:nvSpPr>
        <p:spPr>
          <a:xfrm>
            <a:off x="7074608" y="6854896"/>
            <a:ext cx="1745221" cy="415498"/>
          </a:xfrm>
          <a:prstGeom prst="rect">
            <a:avLst/>
          </a:prstGeom>
          <a:noFill/>
        </p:spPr>
        <p:txBody>
          <a:bodyPr wrap="none" rtlCol="0">
            <a:spAutoFit/>
          </a:bodyPr>
          <a:lstStyle/>
          <a:p>
            <a:r>
              <a:rPr lang="pt-BR" dirty="0" smtClean="0"/>
              <a:t>Entre outros...</a:t>
            </a:r>
            <a:endParaRPr lang="pt-BR" dirty="0"/>
          </a:p>
        </p:txBody>
      </p:sp>
    </p:spTree>
    <p:extLst>
      <p:ext uri="{BB962C8B-B14F-4D97-AF65-F5344CB8AC3E}">
        <p14:creationId xmlns:p14="http://schemas.microsoft.com/office/powerpoint/2010/main" val="3465023831"/>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1396</TotalTime>
  <Words>1746</Words>
  <Application>Microsoft Office PowerPoint</Application>
  <PresentationFormat>Personalizar</PresentationFormat>
  <Paragraphs>592</Paragraphs>
  <Slides>51</Slides>
  <Notes>18</Notes>
  <HiddenSlides>0</HiddenSlides>
  <MMClips>0</MMClips>
  <ScaleCrop>false</ScaleCrop>
  <HeadingPairs>
    <vt:vector size="4" baseType="variant">
      <vt:variant>
        <vt:lpstr>Tema</vt:lpstr>
      </vt:variant>
      <vt:variant>
        <vt:i4>1</vt:i4>
      </vt:variant>
      <vt:variant>
        <vt:lpstr>Títulos de slides</vt:lpstr>
      </vt:variant>
      <vt:variant>
        <vt:i4>51</vt:i4>
      </vt:variant>
    </vt:vector>
  </HeadingPairs>
  <TitlesOfParts>
    <vt:vector size="52"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Balanceamento de Carga </vt:lpstr>
      <vt:lpstr>Apresentação do PowerPoint</vt:lpstr>
      <vt:lpstr>Apresentação do PowerPoint</vt:lpstr>
      <vt:lpstr>Apresentação do PowerPoint</vt:lpstr>
      <vt:lpstr>Apresentação do PowerPoint</vt:lpstr>
      <vt:lpstr>Apresentação do PowerPoint</vt:lpstr>
      <vt:lpstr>Apresentação do PowerPoint</vt:lpstr>
      <vt:lpstr>Balanceamento de Carga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Matheus Villela Neder Issa</dc:creator>
  <cp:lastModifiedBy>Matheus Villela Neder Issa</cp:lastModifiedBy>
  <cp:revision>62</cp:revision>
  <dcterms:created xsi:type="dcterms:W3CDTF">2018-02-05T11:54:50Z</dcterms:created>
  <dcterms:modified xsi:type="dcterms:W3CDTF">2018-02-06T17:28:21Z</dcterms:modified>
</cp:coreProperties>
</file>